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sldIdLst>
    <p:sldId id="257" r:id="rId2"/>
    <p:sldId id="258" r:id="rId3"/>
    <p:sldId id="259" r:id="rId4"/>
    <p:sldId id="260" r:id="rId5"/>
    <p:sldId id="262" r:id="rId6"/>
    <p:sldId id="263" r:id="rId7"/>
    <p:sldId id="264" r:id="rId8"/>
    <p:sldId id="265" r:id="rId9"/>
    <p:sldId id="266" r:id="rId10"/>
    <p:sldId id="284" r:id="rId11"/>
    <p:sldId id="267" r:id="rId12"/>
    <p:sldId id="269" r:id="rId13"/>
    <p:sldId id="268" r:id="rId14"/>
    <p:sldId id="270" r:id="rId15"/>
    <p:sldId id="290" r:id="rId16"/>
    <p:sldId id="261" r:id="rId17"/>
    <p:sldId id="272" r:id="rId18"/>
    <p:sldId id="273" r:id="rId19"/>
    <p:sldId id="274" r:id="rId20"/>
    <p:sldId id="286" r:id="rId21"/>
    <p:sldId id="275" r:id="rId22"/>
    <p:sldId id="283" r:id="rId23"/>
    <p:sldId id="292" r:id="rId24"/>
    <p:sldId id="278" r:id="rId25"/>
    <p:sldId id="293" r:id="rId26"/>
    <p:sldId id="277" r:id="rId27"/>
    <p:sldId id="291" r:id="rId28"/>
    <p:sldId id="276" r:id="rId29"/>
    <p:sldId id="279" r:id="rId30"/>
    <p:sldId id="280" r:id="rId31"/>
    <p:sldId id="281" r:id="rId32"/>
    <p:sldId id="271" r:id="rId33"/>
    <p:sldId id="282" r:id="rId34"/>
    <p:sldId id="287" r:id="rId35"/>
    <p:sldId id="288" r:id="rId36"/>
    <p:sldId id="285" r:id="rId37"/>
    <p:sldId id="289" r:id="rId38"/>
  </p:sldIdLst>
  <p:sldSz cx="12192000" cy="6858000"/>
  <p:notesSz cx="6858000" cy="9144000"/>
  <p:photoAlbum/>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6F5F5"/>
    <a:srgbClr val="F3991F"/>
    <a:srgbClr val="6A7B83"/>
    <a:srgbClr val="6D8390"/>
    <a:srgbClr val="F6981A"/>
    <a:srgbClr val="F3F3F3"/>
    <a:srgbClr val="F1F3E6"/>
    <a:srgbClr val="687E8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7407" autoAdjust="0"/>
  </p:normalViewPr>
  <p:slideViewPr>
    <p:cSldViewPr snapToGrid="0" showGuides="1">
      <p:cViewPr>
        <p:scale>
          <a:sx n="75" d="100"/>
          <a:sy n="75" d="100"/>
        </p:scale>
        <p:origin x="488" y="448"/>
      </p:cViewPr>
      <p:guideLst>
        <p:guide orient="horz" pos="2183"/>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D7E25C8-B3EA-4A15-A6F0-9246AB886FAB}" type="datetimeFigureOut">
              <a:rPr kumimoji="1" lang="ja-JP" altLang="en-US" smtClean="0"/>
              <a:t>2026/2/6</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F16865-E6A2-4DE2-93DC-D30ECD5C38DC}" type="slidenum">
              <a:rPr kumimoji="1" lang="ja-JP" altLang="en-US" smtClean="0"/>
              <a:t>‹#›</a:t>
            </a:fld>
            <a:endParaRPr kumimoji="1" lang="ja-JP" altLang="en-US"/>
          </a:p>
        </p:txBody>
      </p:sp>
    </p:spTree>
    <p:extLst>
      <p:ext uri="{BB962C8B-B14F-4D97-AF65-F5344CB8AC3E}">
        <p14:creationId xmlns:p14="http://schemas.microsoft.com/office/powerpoint/2010/main" val="742661762"/>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C6F16865-E6A2-4DE2-93DC-D30ECD5C38DC}" type="slidenum">
              <a:rPr kumimoji="1" lang="ja-JP" altLang="en-US" smtClean="0"/>
              <a:t>15</a:t>
            </a:fld>
            <a:endParaRPr kumimoji="1" lang="ja-JP" altLang="en-US"/>
          </a:p>
        </p:txBody>
      </p:sp>
    </p:spTree>
    <p:extLst>
      <p:ext uri="{BB962C8B-B14F-4D97-AF65-F5344CB8AC3E}">
        <p14:creationId xmlns:p14="http://schemas.microsoft.com/office/powerpoint/2010/main" val="23730916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a:t>
            </a:r>
            <a:endParaRPr kumimoji="1" lang="ja-JP" altLang="en-US" dirty="0"/>
          </a:p>
        </p:txBody>
      </p:sp>
      <p:sp>
        <p:nvSpPr>
          <p:cNvPr id="4" name="スライド番号プレースホルダー 3"/>
          <p:cNvSpPr>
            <a:spLocks noGrp="1"/>
          </p:cNvSpPr>
          <p:nvPr>
            <p:ph type="sldNum" sz="quarter" idx="5"/>
          </p:nvPr>
        </p:nvSpPr>
        <p:spPr/>
        <p:txBody>
          <a:bodyPr/>
          <a:lstStyle/>
          <a:p>
            <a:fld id="{C6F16865-E6A2-4DE2-93DC-D30ECD5C38DC}" type="slidenum">
              <a:rPr kumimoji="1" lang="ja-JP" altLang="en-US" smtClean="0"/>
              <a:t>17</a:t>
            </a:fld>
            <a:endParaRPr kumimoji="1" lang="ja-JP" altLang="en-US"/>
          </a:p>
        </p:txBody>
      </p:sp>
    </p:spTree>
    <p:extLst>
      <p:ext uri="{BB962C8B-B14F-4D97-AF65-F5344CB8AC3E}">
        <p14:creationId xmlns:p14="http://schemas.microsoft.com/office/powerpoint/2010/main" val="26247472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「設備（≒容器）」の耐圧性能には限りがある／炎天下の氷柱の檻なら実感できる？</a:t>
            </a:r>
          </a:p>
        </p:txBody>
      </p:sp>
      <p:sp>
        <p:nvSpPr>
          <p:cNvPr id="4" name="スライド番号プレースホルダー 3"/>
          <p:cNvSpPr>
            <a:spLocks noGrp="1"/>
          </p:cNvSpPr>
          <p:nvPr>
            <p:ph type="sldNum" sz="quarter" idx="5"/>
          </p:nvPr>
        </p:nvSpPr>
        <p:spPr/>
        <p:txBody>
          <a:bodyPr/>
          <a:lstStyle/>
          <a:p>
            <a:fld id="{C6F16865-E6A2-4DE2-93DC-D30ECD5C38DC}" type="slidenum">
              <a:rPr kumimoji="1" lang="ja-JP" altLang="en-US" smtClean="0"/>
              <a:t>18</a:t>
            </a:fld>
            <a:endParaRPr kumimoji="1" lang="ja-JP" altLang="en-US"/>
          </a:p>
        </p:txBody>
      </p:sp>
    </p:spTree>
    <p:extLst>
      <p:ext uri="{BB962C8B-B14F-4D97-AF65-F5344CB8AC3E}">
        <p14:creationId xmlns:p14="http://schemas.microsoft.com/office/powerpoint/2010/main" val="3537156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rtl="0"/>
            <a:r>
              <a:rPr kumimoji="1" lang="ja-JP" altLang="en-US" sz="1200" b="0" i="0" u="none" strike="noStrike" kern="1200" dirty="0">
                <a:solidFill>
                  <a:schemeClr val="tx1"/>
                </a:solidFill>
                <a:effectLst/>
                <a:latin typeface="+mn-lt"/>
                <a:ea typeface="+mn-ea"/>
                <a:cs typeface="+mn-cs"/>
              </a:rPr>
              <a:t>よもやそんなことをする人はいないと思われますが、本当にその恐ろしさを想像できない人が謝ってやってしまった時、意図せず暴発（ぼうはつ）した銃は、凄まじい反動で跳ね回り、引き金に指がかかっている間、弾倉（だんそう）が空になるまで、自分と隣の仲間を無差別に掃射し続ける。 これこそが、安全に気づかわなかった者の末路。 銃という危険物を安全に利用する方法に興味を示さなかったたがゆえの当然の結果なのです。 この人が「拳銃については詳しくないから、販売店に任していた」と言い訳したところで 誰がその通りと言ってくれるでしょうか。 </a:t>
            </a:r>
            <a:endParaRPr lang="ja-JP" altLang="en-US" dirty="0">
              <a:effectLst/>
            </a:endParaRPr>
          </a:p>
        </p:txBody>
      </p:sp>
      <p:sp>
        <p:nvSpPr>
          <p:cNvPr id="4" name="スライド番号プレースホルダー 3"/>
          <p:cNvSpPr>
            <a:spLocks noGrp="1"/>
          </p:cNvSpPr>
          <p:nvPr>
            <p:ph type="sldNum" sz="quarter" idx="5"/>
          </p:nvPr>
        </p:nvSpPr>
        <p:spPr/>
        <p:txBody>
          <a:bodyPr/>
          <a:lstStyle/>
          <a:p>
            <a:fld id="{C65D035F-A574-4F6A-8A0C-3B3415FCB798}" type="slidenum">
              <a:rPr kumimoji="1" lang="ja-JP" altLang="en-US" smtClean="0"/>
              <a:t>23</a:t>
            </a:fld>
            <a:endParaRPr kumimoji="1" lang="ja-JP" altLang="en-US"/>
          </a:p>
        </p:txBody>
      </p:sp>
    </p:spTree>
    <p:extLst>
      <p:ext uri="{BB962C8B-B14F-4D97-AF65-F5344CB8AC3E}">
        <p14:creationId xmlns:p14="http://schemas.microsoft.com/office/powerpoint/2010/main" val="31711054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0" i="0" u="none" strike="noStrike" kern="1200" dirty="0">
                <a:solidFill>
                  <a:schemeClr val="tx1"/>
                </a:solidFill>
                <a:effectLst/>
                <a:latin typeface="+mn-lt"/>
                <a:ea typeface="+mn-ea"/>
                <a:cs typeface="+mn-cs"/>
              </a:rPr>
              <a:t>小学校高学年の子が、心得てやる危ない遊びを、何も知らない年少者が真似て大怪我をする。 これは教育上、決して許されることではありません。 度合いを知らない者が形だけを真似たとき、制御不能な事故が起きる「危険の連鎖」が始まるのです。 </a:t>
            </a:r>
            <a:endParaRPr kumimoji="1" lang="ja-JP" altLang="en-US" dirty="0"/>
          </a:p>
        </p:txBody>
      </p:sp>
      <p:sp>
        <p:nvSpPr>
          <p:cNvPr id="4" name="スライド番号プレースホルダー 3"/>
          <p:cNvSpPr>
            <a:spLocks noGrp="1"/>
          </p:cNvSpPr>
          <p:nvPr>
            <p:ph type="sldNum" sz="quarter" idx="5"/>
          </p:nvPr>
        </p:nvSpPr>
        <p:spPr/>
        <p:txBody>
          <a:bodyPr/>
          <a:lstStyle/>
          <a:p>
            <a:fld id="{C65D035F-A574-4F6A-8A0C-3B3415FCB798}" type="slidenum">
              <a:rPr kumimoji="1" lang="ja-JP" altLang="en-US" smtClean="0"/>
              <a:t>25</a:t>
            </a:fld>
            <a:endParaRPr kumimoji="1" lang="ja-JP" altLang="en-US"/>
          </a:p>
        </p:txBody>
      </p:sp>
    </p:spTree>
    <p:extLst>
      <p:ext uri="{BB962C8B-B14F-4D97-AF65-F5344CB8AC3E}">
        <p14:creationId xmlns:p14="http://schemas.microsoft.com/office/powerpoint/2010/main" val="21373090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・今日気付いたことを持ち帰って、だれかにその話をしてください。</a:t>
            </a:r>
          </a:p>
          <a:p>
            <a:r>
              <a:rPr kumimoji="1" lang="ja-JP" altLang="en-US" dirty="0"/>
              <a:t>・自分（相手）の環境に合わせて、気づきのネタを効果的に話す工夫をしてください。</a:t>
            </a:r>
          </a:p>
          <a:p>
            <a:r>
              <a:rPr kumimoji="1" lang="ja-JP" altLang="en-US" dirty="0"/>
              <a:t>・気付くこと、知らない自覚、乖離する心を分け合ってください。</a:t>
            </a:r>
          </a:p>
        </p:txBody>
      </p:sp>
      <p:sp>
        <p:nvSpPr>
          <p:cNvPr id="4" name="スライド番号プレースホルダー 3"/>
          <p:cNvSpPr>
            <a:spLocks noGrp="1"/>
          </p:cNvSpPr>
          <p:nvPr>
            <p:ph type="sldNum" sz="quarter" idx="5"/>
          </p:nvPr>
        </p:nvSpPr>
        <p:spPr/>
        <p:txBody>
          <a:bodyPr/>
          <a:lstStyle/>
          <a:p>
            <a:fld id="{C6F16865-E6A2-4DE2-93DC-D30ECD5C38DC}" type="slidenum">
              <a:rPr kumimoji="1" lang="ja-JP" altLang="en-US" smtClean="0"/>
              <a:t>35</a:t>
            </a:fld>
            <a:endParaRPr kumimoji="1" lang="ja-JP" altLang="en-US"/>
          </a:p>
        </p:txBody>
      </p:sp>
    </p:spTree>
    <p:extLst>
      <p:ext uri="{BB962C8B-B14F-4D97-AF65-F5344CB8AC3E}">
        <p14:creationId xmlns:p14="http://schemas.microsoft.com/office/powerpoint/2010/main" val="14030664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77ED1E0-9A43-3EE8-0E60-93AC3B6AAF79}"/>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5DF0F1C6-C1BE-2991-31D4-88660F76800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7D43BD40-7DE8-82B8-1D76-D307F3026FEB}"/>
              </a:ext>
            </a:extLst>
          </p:cNvPr>
          <p:cNvSpPr>
            <a:spLocks noGrp="1"/>
          </p:cNvSpPr>
          <p:nvPr>
            <p:ph type="dt" sz="half" idx="10"/>
          </p:nvPr>
        </p:nvSpPr>
        <p:spPr/>
        <p:txBody>
          <a:bodyPr/>
          <a:lstStyle/>
          <a:p>
            <a:fld id="{BD216B81-7A8B-4860-9449-16FB956A4054}" type="datetimeFigureOut">
              <a:rPr kumimoji="1" lang="ja-JP" altLang="en-US" smtClean="0"/>
              <a:t>2026/2/6</a:t>
            </a:fld>
            <a:endParaRPr kumimoji="1" lang="ja-JP" altLang="en-US"/>
          </a:p>
        </p:txBody>
      </p:sp>
      <p:sp>
        <p:nvSpPr>
          <p:cNvPr id="5" name="フッター プレースホルダー 4">
            <a:extLst>
              <a:ext uri="{FF2B5EF4-FFF2-40B4-BE49-F238E27FC236}">
                <a16:creationId xmlns:a16="http://schemas.microsoft.com/office/drawing/2014/main" id="{E5896A5C-2E80-FCDD-7479-EB686A9842A8}"/>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FF1E4A17-C0E7-41D4-A2A0-4FAFC333C3A0}"/>
              </a:ext>
            </a:extLst>
          </p:cNvPr>
          <p:cNvSpPr>
            <a:spLocks noGrp="1"/>
          </p:cNvSpPr>
          <p:nvPr>
            <p:ph type="sldNum" sz="quarter" idx="12"/>
          </p:nvPr>
        </p:nvSpPr>
        <p:spPr/>
        <p:txBody>
          <a:bodyPr/>
          <a:lstStyle/>
          <a:p>
            <a:fld id="{4E36CF87-9D54-4E0E-A4AF-7D22E1D3406B}" type="slidenum">
              <a:rPr kumimoji="1" lang="ja-JP" altLang="en-US" smtClean="0"/>
              <a:t>‹#›</a:t>
            </a:fld>
            <a:endParaRPr kumimoji="1" lang="ja-JP" altLang="en-US"/>
          </a:p>
        </p:txBody>
      </p:sp>
    </p:spTree>
    <p:extLst>
      <p:ext uri="{BB962C8B-B14F-4D97-AF65-F5344CB8AC3E}">
        <p14:creationId xmlns:p14="http://schemas.microsoft.com/office/powerpoint/2010/main" val="21742609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B69DBD6-C68C-ADE9-0690-77B3CC6FA769}"/>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394DBBD4-674C-6FE6-9D78-6038F3C8BC84}"/>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D1353CD0-E493-98DE-0A75-185030AA01A8}"/>
              </a:ext>
            </a:extLst>
          </p:cNvPr>
          <p:cNvSpPr>
            <a:spLocks noGrp="1"/>
          </p:cNvSpPr>
          <p:nvPr>
            <p:ph type="dt" sz="half" idx="10"/>
          </p:nvPr>
        </p:nvSpPr>
        <p:spPr/>
        <p:txBody>
          <a:bodyPr/>
          <a:lstStyle/>
          <a:p>
            <a:fld id="{BD216B81-7A8B-4860-9449-16FB956A4054}" type="datetimeFigureOut">
              <a:rPr kumimoji="1" lang="ja-JP" altLang="en-US" smtClean="0"/>
              <a:t>2026/2/6</a:t>
            </a:fld>
            <a:endParaRPr kumimoji="1" lang="ja-JP" altLang="en-US"/>
          </a:p>
        </p:txBody>
      </p:sp>
      <p:sp>
        <p:nvSpPr>
          <p:cNvPr id="5" name="フッター プレースホルダー 4">
            <a:extLst>
              <a:ext uri="{FF2B5EF4-FFF2-40B4-BE49-F238E27FC236}">
                <a16:creationId xmlns:a16="http://schemas.microsoft.com/office/drawing/2014/main" id="{1E8D9B2B-AF3A-8C46-5B89-FFCA905CAAA8}"/>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39A6F936-9042-B289-3DFF-F7B545E3FC15}"/>
              </a:ext>
            </a:extLst>
          </p:cNvPr>
          <p:cNvSpPr>
            <a:spLocks noGrp="1"/>
          </p:cNvSpPr>
          <p:nvPr>
            <p:ph type="sldNum" sz="quarter" idx="12"/>
          </p:nvPr>
        </p:nvSpPr>
        <p:spPr/>
        <p:txBody>
          <a:bodyPr/>
          <a:lstStyle/>
          <a:p>
            <a:fld id="{4E36CF87-9D54-4E0E-A4AF-7D22E1D3406B}" type="slidenum">
              <a:rPr kumimoji="1" lang="ja-JP" altLang="en-US" smtClean="0"/>
              <a:t>‹#›</a:t>
            </a:fld>
            <a:endParaRPr kumimoji="1" lang="ja-JP" altLang="en-US"/>
          </a:p>
        </p:txBody>
      </p:sp>
    </p:spTree>
    <p:extLst>
      <p:ext uri="{BB962C8B-B14F-4D97-AF65-F5344CB8AC3E}">
        <p14:creationId xmlns:p14="http://schemas.microsoft.com/office/powerpoint/2010/main" val="24734985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B9BE4739-4E53-94F7-B05F-42EF4B46D1DA}"/>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0F0AE44E-AC11-BE88-FCDE-84943F9D12F0}"/>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0C67C506-BF84-15CE-42E6-8F0AAA32411A}"/>
              </a:ext>
            </a:extLst>
          </p:cNvPr>
          <p:cNvSpPr>
            <a:spLocks noGrp="1"/>
          </p:cNvSpPr>
          <p:nvPr>
            <p:ph type="dt" sz="half" idx="10"/>
          </p:nvPr>
        </p:nvSpPr>
        <p:spPr/>
        <p:txBody>
          <a:bodyPr/>
          <a:lstStyle/>
          <a:p>
            <a:fld id="{BD216B81-7A8B-4860-9449-16FB956A4054}" type="datetimeFigureOut">
              <a:rPr kumimoji="1" lang="ja-JP" altLang="en-US" smtClean="0"/>
              <a:t>2026/2/6</a:t>
            </a:fld>
            <a:endParaRPr kumimoji="1" lang="ja-JP" altLang="en-US"/>
          </a:p>
        </p:txBody>
      </p:sp>
      <p:sp>
        <p:nvSpPr>
          <p:cNvPr id="5" name="フッター プレースホルダー 4">
            <a:extLst>
              <a:ext uri="{FF2B5EF4-FFF2-40B4-BE49-F238E27FC236}">
                <a16:creationId xmlns:a16="http://schemas.microsoft.com/office/drawing/2014/main" id="{8D5D3078-2481-A5E7-7E96-06D42A755AD2}"/>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410C635A-9FFE-45B8-5130-764964370A2D}"/>
              </a:ext>
            </a:extLst>
          </p:cNvPr>
          <p:cNvSpPr>
            <a:spLocks noGrp="1"/>
          </p:cNvSpPr>
          <p:nvPr>
            <p:ph type="sldNum" sz="quarter" idx="12"/>
          </p:nvPr>
        </p:nvSpPr>
        <p:spPr/>
        <p:txBody>
          <a:bodyPr/>
          <a:lstStyle/>
          <a:p>
            <a:fld id="{4E36CF87-9D54-4E0E-A4AF-7D22E1D3406B}" type="slidenum">
              <a:rPr kumimoji="1" lang="ja-JP" altLang="en-US" smtClean="0"/>
              <a:t>‹#›</a:t>
            </a:fld>
            <a:endParaRPr kumimoji="1" lang="ja-JP" altLang="en-US"/>
          </a:p>
        </p:txBody>
      </p:sp>
    </p:spTree>
    <p:extLst>
      <p:ext uri="{BB962C8B-B14F-4D97-AF65-F5344CB8AC3E}">
        <p14:creationId xmlns:p14="http://schemas.microsoft.com/office/powerpoint/2010/main" val="37887740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B3057A1-5A3C-6F08-E482-8B41F26B9082}"/>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61A168E4-F4D7-F3FB-D4AA-81A8A4EA8682}"/>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EA49D24F-E987-EB47-1FB9-A68455A35360}"/>
              </a:ext>
            </a:extLst>
          </p:cNvPr>
          <p:cNvSpPr>
            <a:spLocks noGrp="1"/>
          </p:cNvSpPr>
          <p:nvPr>
            <p:ph type="dt" sz="half" idx="10"/>
          </p:nvPr>
        </p:nvSpPr>
        <p:spPr/>
        <p:txBody>
          <a:bodyPr/>
          <a:lstStyle/>
          <a:p>
            <a:fld id="{BD216B81-7A8B-4860-9449-16FB956A4054}" type="datetimeFigureOut">
              <a:rPr kumimoji="1" lang="ja-JP" altLang="en-US" smtClean="0"/>
              <a:t>2026/2/6</a:t>
            </a:fld>
            <a:endParaRPr kumimoji="1" lang="ja-JP" altLang="en-US"/>
          </a:p>
        </p:txBody>
      </p:sp>
      <p:sp>
        <p:nvSpPr>
          <p:cNvPr id="5" name="フッター プレースホルダー 4">
            <a:extLst>
              <a:ext uri="{FF2B5EF4-FFF2-40B4-BE49-F238E27FC236}">
                <a16:creationId xmlns:a16="http://schemas.microsoft.com/office/drawing/2014/main" id="{1FBD86B5-8669-6CCE-36B7-A6AC68CEDCDE}"/>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AD9001B1-62ED-8C59-3C90-E6A3F42F8EE2}"/>
              </a:ext>
            </a:extLst>
          </p:cNvPr>
          <p:cNvSpPr>
            <a:spLocks noGrp="1"/>
          </p:cNvSpPr>
          <p:nvPr>
            <p:ph type="sldNum" sz="quarter" idx="12"/>
          </p:nvPr>
        </p:nvSpPr>
        <p:spPr/>
        <p:txBody>
          <a:bodyPr/>
          <a:lstStyle/>
          <a:p>
            <a:fld id="{4E36CF87-9D54-4E0E-A4AF-7D22E1D3406B}" type="slidenum">
              <a:rPr kumimoji="1" lang="ja-JP" altLang="en-US" smtClean="0"/>
              <a:t>‹#›</a:t>
            </a:fld>
            <a:endParaRPr kumimoji="1" lang="ja-JP" altLang="en-US"/>
          </a:p>
        </p:txBody>
      </p:sp>
    </p:spTree>
    <p:extLst>
      <p:ext uri="{BB962C8B-B14F-4D97-AF65-F5344CB8AC3E}">
        <p14:creationId xmlns:p14="http://schemas.microsoft.com/office/powerpoint/2010/main" val="35544114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4133D08-6ECF-EF7E-49F7-9D8110F0B923}"/>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8D2614F3-99B5-9A8D-0B6A-09BDB6D5F43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DA5BD75F-A1FF-B9BB-71EF-12B4DCF7E447}"/>
              </a:ext>
            </a:extLst>
          </p:cNvPr>
          <p:cNvSpPr>
            <a:spLocks noGrp="1"/>
          </p:cNvSpPr>
          <p:nvPr>
            <p:ph type="dt" sz="half" idx="10"/>
          </p:nvPr>
        </p:nvSpPr>
        <p:spPr/>
        <p:txBody>
          <a:bodyPr/>
          <a:lstStyle/>
          <a:p>
            <a:fld id="{BD216B81-7A8B-4860-9449-16FB956A4054}" type="datetimeFigureOut">
              <a:rPr kumimoji="1" lang="ja-JP" altLang="en-US" smtClean="0"/>
              <a:t>2026/2/6</a:t>
            </a:fld>
            <a:endParaRPr kumimoji="1" lang="ja-JP" altLang="en-US"/>
          </a:p>
        </p:txBody>
      </p:sp>
      <p:sp>
        <p:nvSpPr>
          <p:cNvPr id="5" name="フッター プレースホルダー 4">
            <a:extLst>
              <a:ext uri="{FF2B5EF4-FFF2-40B4-BE49-F238E27FC236}">
                <a16:creationId xmlns:a16="http://schemas.microsoft.com/office/drawing/2014/main" id="{82B57F5A-EA5A-1593-1614-1B71B757F89B}"/>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D2F35504-77A9-D55B-0F9B-B037469ED0FB}"/>
              </a:ext>
            </a:extLst>
          </p:cNvPr>
          <p:cNvSpPr>
            <a:spLocks noGrp="1"/>
          </p:cNvSpPr>
          <p:nvPr>
            <p:ph type="sldNum" sz="quarter" idx="12"/>
          </p:nvPr>
        </p:nvSpPr>
        <p:spPr/>
        <p:txBody>
          <a:bodyPr/>
          <a:lstStyle/>
          <a:p>
            <a:fld id="{4E36CF87-9D54-4E0E-A4AF-7D22E1D3406B}" type="slidenum">
              <a:rPr kumimoji="1" lang="ja-JP" altLang="en-US" smtClean="0"/>
              <a:t>‹#›</a:t>
            </a:fld>
            <a:endParaRPr kumimoji="1" lang="ja-JP" altLang="en-US"/>
          </a:p>
        </p:txBody>
      </p:sp>
    </p:spTree>
    <p:extLst>
      <p:ext uri="{BB962C8B-B14F-4D97-AF65-F5344CB8AC3E}">
        <p14:creationId xmlns:p14="http://schemas.microsoft.com/office/powerpoint/2010/main" val="23916684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459E4F7-0634-CF24-B714-2420DE68DEFD}"/>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0BC4C840-6CF7-F8AB-533C-E959CF46FC23}"/>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9521B366-F419-15E1-FDD7-0ECB5E69C372}"/>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37C90984-F1AD-56DC-E637-DCA5E0DD893A}"/>
              </a:ext>
            </a:extLst>
          </p:cNvPr>
          <p:cNvSpPr>
            <a:spLocks noGrp="1"/>
          </p:cNvSpPr>
          <p:nvPr>
            <p:ph type="dt" sz="half" idx="10"/>
          </p:nvPr>
        </p:nvSpPr>
        <p:spPr/>
        <p:txBody>
          <a:bodyPr/>
          <a:lstStyle/>
          <a:p>
            <a:fld id="{BD216B81-7A8B-4860-9449-16FB956A4054}" type="datetimeFigureOut">
              <a:rPr kumimoji="1" lang="ja-JP" altLang="en-US" smtClean="0"/>
              <a:t>2026/2/6</a:t>
            </a:fld>
            <a:endParaRPr kumimoji="1" lang="ja-JP" altLang="en-US"/>
          </a:p>
        </p:txBody>
      </p:sp>
      <p:sp>
        <p:nvSpPr>
          <p:cNvPr id="6" name="フッター プレースホルダー 5">
            <a:extLst>
              <a:ext uri="{FF2B5EF4-FFF2-40B4-BE49-F238E27FC236}">
                <a16:creationId xmlns:a16="http://schemas.microsoft.com/office/drawing/2014/main" id="{3A215486-4EEF-7C98-898D-477859CBDFFE}"/>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70E415E4-00AA-CED8-B678-0DFECC74B351}"/>
              </a:ext>
            </a:extLst>
          </p:cNvPr>
          <p:cNvSpPr>
            <a:spLocks noGrp="1"/>
          </p:cNvSpPr>
          <p:nvPr>
            <p:ph type="sldNum" sz="quarter" idx="12"/>
          </p:nvPr>
        </p:nvSpPr>
        <p:spPr/>
        <p:txBody>
          <a:bodyPr/>
          <a:lstStyle/>
          <a:p>
            <a:fld id="{4E36CF87-9D54-4E0E-A4AF-7D22E1D3406B}" type="slidenum">
              <a:rPr kumimoji="1" lang="ja-JP" altLang="en-US" smtClean="0"/>
              <a:t>‹#›</a:t>
            </a:fld>
            <a:endParaRPr kumimoji="1" lang="ja-JP" altLang="en-US"/>
          </a:p>
        </p:txBody>
      </p:sp>
    </p:spTree>
    <p:extLst>
      <p:ext uri="{BB962C8B-B14F-4D97-AF65-F5344CB8AC3E}">
        <p14:creationId xmlns:p14="http://schemas.microsoft.com/office/powerpoint/2010/main" val="8686032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244BD32-CDAA-0A78-5802-7D81E93E5D89}"/>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F493B99B-4EE0-8B4B-3F9F-E8222444B61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8035B3F0-CDEE-DFF0-9971-1E4DA8707B2B}"/>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23C4365F-035B-1FE8-23E4-F8761157370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BA6730E8-AD9D-1135-459B-79FB53235EE2}"/>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C575BE4B-FFEE-37D5-CC40-D2DC3BD12EB1}"/>
              </a:ext>
            </a:extLst>
          </p:cNvPr>
          <p:cNvSpPr>
            <a:spLocks noGrp="1"/>
          </p:cNvSpPr>
          <p:nvPr>
            <p:ph type="dt" sz="half" idx="10"/>
          </p:nvPr>
        </p:nvSpPr>
        <p:spPr/>
        <p:txBody>
          <a:bodyPr/>
          <a:lstStyle/>
          <a:p>
            <a:fld id="{BD216B81-7A8B-4860-9449-16FB956A4054}" type="datetimeFigureOut">
              <a:rPr kumimoji="1" lang="ja-JP" altLang="en-US" smtClean="0"/>
              <a:t>2026/2/6</a:t>
            </a:fld>
            <a:endParaRPr kumimoji="1" lang="ja-JP" altLang="en-US"/>
          </a:p>
        </p:txBody>
      </p:sp>
      <p:sp>
        <p:nvSpPr>
          <p:cNvPr id="8" name="フッター プレースホルダー 7">
            <a:extLst>
              <a:ext uri="{FF2B5EF4-FFF2-40B4-BE49-F238E27FC236}">
                <a16:creationId xmlns:a16="http://schemas.microsoft.com/office/drawing/2014/main" id="{0A4437A9-D0D2-64F7-B25D-D508EF8C3BF8}"/>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8795A5CA-3006-8CA8-37A8-4BFD8EBF194A}"/>
              </a:ext>
            </a:extLst>
          </p:cNvPr>
          <p:cNvSpPr>
            <a:spLocks noGrp="1"/>
          </p:cNvSpPr>
          <p:nvPr>
            <p:ph type="sldNum" sz="quarter" idx="12"/>
          </p:nvPr>
        </p:nvSpPr>
        <p:spPr/>
        <p:txBody>
          <a:bodyPr/>
          <a:lstStyle/>
          <a:p>
            <a:fld id="{4E36CF87-9D54-4E0E-A4AF-7D22E1D3406B}" type="slidenum">
              <a:rPr kumimoji="1" lang="ja-JP" altLang="en-US" smtClean="0"/>
              <a:t>‹#›</a:t>
            </a:fld>
            <a:endParaRPr kumimoji="1" lang="ja-JP" altLang="en-US"/>
          </a:p>
        </p:txBody>
      </p:sp>
    </p:spTree>
    <p:extLst>
      <p:ext uri="{BB962C8B-B14F-4D97-AF65-F5344CB8AC3E}">
        <p14:creationId xmlns:p14="http://schemas.microsoft.com/office/powerpoint/2010/main" val="24897960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5DFF844-60E7-AA19-711B-4480DBC08DD7}"/>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BC96A8CA-3208-1556-E989-322C8DDDEF6E}"/>
              </a:ext>
            </a:extLst>
          </p:cNvPr>
          <p:cNvSpPr>
            <a:spLocks noGrp="1"/>
          </p:cNvSpPr>
          <p:nvPr>
            <p:ph type="dt" sz="half" idx="10"/>
          </p:nvPr>
        </p:nvSpPr>
        <p:spPr/>
        <p:txBody>
          <a:bodyPr/>
          <a:lstStyle/>
          <a:p>
            <a:fld id="{BD216B81-7A8B-4860-9449-16FB956A4054}" type="datetimeFigureOut">
              <a:rPr kumimoji="1" lang="ja-JP" altLang="en-US" smtClean="0"/>
              <a:t>2026/2/6</a:t>
            </a:fld>
            <a:endParaRPr kumimoji="1" lang="ja-JP" altLang="en-US"/>
          </a:p>
        </p:txBody>
      </p:sp>
      <p:sp>
        <p:nvSpPr>
          <p:cNvPr id="4" name="フッター プレースホルダー 3">
            <a:extLst>
              <a:ext uri="{FF2B5EF4-FFF2-40B4-BE49-F238E27FC236}">
                <a16:creationId xmlns:a16="http://schemas.microsoft.com/office/drawing/2014/main" id="{727A083E-FD04-101A-623D-558062616FC1}"/>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D558ECA6-DA02-47AD-62F1-CDF07474EE69}"/>
              </a:ext>
            </a:extLst>
          </p:cNvPr>
          <p:cNvSpPr>
            <a:spLocks noGrp="1"/>
          </p:cNvSpPr>
          <p:nvPr>
            <p:ph type="sldNum" sz="quarter" idx="12"/>
          </p:nvPr>
        </p:nvSpPr>
        <p:spPr/>
        <p:txBody>
          <a:bodyPr/>
          <a:lstStyle/>
          <a:p>
            <a:fld id="{4E36CF87-9D54-4E0E-A4AF-7D22E1D3406B}" type="slidenum">
              <a:rPr kumimoji="1" lang="ja-JP" altLang="en-US" smtClean="0"/>
              <a:t>‹#›</a:t>
            </a:fld>
            <a:endParaRPr kumimoji="1" lang="ja-JP" altLang="en-US"/>
          </a:p>
        </p:txBody>
      </p:sp>
    </p:spTree>
    <p:extLst>
      <p:ext uri="{BB962C8B-B14F-4D97-AF65-F5344CB8AC3E}">
        <p14:creationId xmlns:p14="http://schemas.microsoft.com/office/powerpoint/2010/main" val="16792971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23012111-607E-F818-3F20-D7055AA7543A}"/>
              </a:ext>
            </a:extLst>
          </p:cNvPr>
          <p:cNvSpPr>
            <a:spLocks noGrp="1"/>
          </p:cNvSpPr>
          <p:nvPr>
            <p:ph type="dt" sz="half" idx="10"/>
          </p:nvPr>
        </p:nvSpPr>
        <p:spPr/>
        <p:txBody>
          <a:bodyPr/>
          <a:lstStyle/>
          <a:p>
            <a:fld id="{BD216B81-7A8B-4860-9449-16FB956A4054}" type="datetimeFigureOut">
              <a:rPr kumimoji="1" lang="ja-JP" altLang="en-US" smtClean="0"/>
              <a:t>2026/2/6</a:t>
            </a:fld>
            <a:endParaRPr kumimoji="1" lang="ja-JP" altLang="en-US"/>
          </a:p>
        </p:txBody>
      </p:sp>
      <p:sp>
        <p:nvSpPr>
          <p:cNvPr id="3" name="フッター プレースホルダー 2">
            <a:extLst>
              <a:ext uri="{FF2B5EF4-FFF2-40B4-BE49-F238E27FC236}">
                <a16:creationId xmlns:a16="http://schemas.microsoft.com/office/drawing/2014/main" id="{A43770F6-3253-3BC2-2064-9A448BCDDE8E}"/>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B0AEA5A0-7A7B-47E3-E914-F96F43CAF5B3}"/>
              </a:ext>
            </a:extLst>
          </p:cNvPr>
          <p:cNvSpPr>
            <a:spLocks noGrp="1"/>
          </p:cNvSpPr>
          <p:nvPr>
            <p:ph type="sldNum" sz="quarter" idx="12"/>
          </p:nvPr>
        </p:nvSpPr>
        <p:spPr/>
        <p:txBody>
          <a:bodyPr/>
          <a:lstStyle/>
          <a:p>
            <a:fld id="{4E36CF87-9D54-4E0E-A4AF-7D22E1D3406B}" type="slidenum">
              <a:rPr kumimoji="1" lang="ja-JP" altLang="en-US" smtClean="0"/>
              <a:t>‹#›</a:t>
            </a:fld>
            <a:endParaRPr kumimoji="1" lang="ja-JP" altLang="en-US"/>
          </a:p>
        </p:txBody>
      </p:sp>
    </p:spTree>
    <p:extLst>
      <p:ext uri="{BB962C8B-B14F-4D97-AF65-F5344CB8AC3E}">
        <p14:creationId xmlns:p14="http://schemas.microsoft.com/office/powerpoint/2010/main" val="42058972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0AD6B34-B4B8-BCDD-16F7-66B28DF0C80F}"/>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75C50532-D087-1B71-1D01-9343F107437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545BFF67-23DD-AFB8-E362-98FEC14E6F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3A42E08F-3F21-9A2A-A5B4-3198C01E8507}"/>
              </a:ext>
            </a:extLst>
          </p:cNvPr>
          <p:cNvSpPr>
            <a:spLocks noGrp="1"/>
          </p:cNvSpPr>
          <p:nvPr>
            <p:ph type="dt" sz="half" idx="10"/>
          </p:nvPr>
        </p:nvSpPr>
        <p:spPr/>
        <p:txBody>
          <a:bodyPr/>
          <a:lstStyle/>
          <a:p>
            <a:fld id="{BD216B81-7A8B-4860-9449-16FB956A4054}" type="datetimeFigureOut">
              <a:rPr kumimoji="1" lang="ja-JP" altLang="en-US" smtClean="0"/>
              <a:t>2026/2/6</a:t>
            </a:fld>
            <a:endParaRPr kumimoji="1" lang="ja-JP" altLang="en-US"/>
          </a:p>
        </p:txBody>
      </p:sp>
      <p:sp>
        <p:nvSpPr>
          <p:cNvPr id="6" name="フッター プレースホルダー 5">
            <a:extLst>
              <a:ext uri="{FF2B5EF4-FFF2-40B4-BE49-F238E27FC236}">
                <a16:creationId xmlns:a16="http://schemas.microsoft.com/office/drawing/2014/main" id="{7633293F-7865-2AE7-CC14-61535FC615D4}"/>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F6682896-6519-F938-7B6F-BB4ACCB8230F}"/>
              </a:ext>
            </a:extLst>
          </p:cNvPr>
          <p:cNvSpPr>
            <a:spLocks noGrp="1"/>
          </p:cNvSpPr>
          <p:nvPr>
            <p:ph type="sldNum" sz="quarter" idx="12"/>
          </p:nvPr>
        </p:nvSpPr>
        <p:spPr/>
        <p:txBody>
          <a:bodyPr/>
          <a:lstStyle/>
          <a:p>
            <a:fld id="{4E36CF87-9D54-4E0E-A4AF-7D22E1D3406B}" type="slidenum">
              <a:rPr kumimoji="1" lang="ja-JP" altLang="en-US" smtClean="0"/>
              <a:t>‹#›</a:t>
            </a:fld>
            <a:endParaRPr kumimoji="1" lang="ja-JP" altLang="en-US"/>
          </a:p>
        </p:txBody>
      </p:sp>
    </p:spTree>
    <p:extLst>
      <p:ext uri="{BB962C8B-B14F-4D97-AF65-F5344CB8AC3E}">
        <p14:creationId xmlns:p14="http://schemas.microsoft.com/office/powerpoint/2010/main" val="7698057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8E361BF-47B3-FBE4-3761-9727A0FB6DE8}"/>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FCBCE06C-E9A7-5C08-74F1-7502C2B0686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1B0B3DD3-4DD3-62EA-5A75-F14C0E4D3F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EFBCBD70-6F6E-1F18-0618-B04F05785638}"/>
              </a:ext>
            </a:extLst>
          </p:cNvPr>
          <p:cNvSpPr>
            <a:spLocks noGrp="1"/>
          </p:cNvSpPr>
          <p:nvPr>
            <p:ph type="dt" sz="half" idx="10"/>
          </p:nvPr>
        </p:nvSpPr>
        <p:spPr/>
        <p:txBody>
          <a:bodyPr/>
          <a:lstStyle/>
          <a:p>
            <a:fld id="{BD216B81-7A8B-4860-9449-16FB956A4054}" type="datetimeFigureOut">
              <a:rPr kumimoji="1" lang="ja-JP" altLang="en-US" smtClean="0"/>
              <a:t>2026/2/6</a:t>
            </a:fld>
            <a:endParaRPr kumimoji="1" lang="ja-JP" altLang="en-US"/>
          </a:p>
        </p:txBody>
      </p:sp>
      <p:sp>
        <p:nvSpPr>
          <p:cNvPr id="6" name="フッター プレースホルダー 5">
            <a:extLst>
              <a:ext uri="{FF2B5EF4-FFF2-40B4-BE49-F238E27FC236}">
                <a16:creationId xmlns:a16="http://schemas.microsoft.com/office/drawing/2014/main" id="{A49A2815-F552-7470-125F-1EF1F0AC7EC3}"/>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C84A672F-95DB-7243-9BFA-201D942C50FF}"/>
              </a:ext>
            </a:extLst>
          </p:cNvPr>
          <p:cNvSpPr>
            <a:spLocks noGrp="1"/>
          </p:cNvSpPr>
          <p:nvPr>
            <p:ph type="sldNum" sz="quarter" idx="12"/>
          </p:nvPr>
        </p:nvSpPr>
        <p:spPr/>
        <p:txBody>
          <a:bodyPr/>
          <a:lstStyle/>
          <a:p>
            <a:fld id="{4E36CF87-9D54-4E0E-A4AF-7D22E1D3406B}" type="slidenum">
              <a:rPr kumimoji="1" lang="ja-JP" altLang="en-US" smtClean="0"/>
              <a:t>‹#›</a:t>
            </a:fld>
            <a:endParaRPr kumimoji="1" lang="ja-JP" altLang="en-US"/>
          </a:p>
        </p:txBody>
      </p:sp>
    </p:spTree>
    <p:extLst>
      <p:ext uri="{BB962C8B-B14F-4D97-AF65-F5344CB8AC3E}">
        <p14:creationId xmlns:p14="http://schemas.microsoft.com/office/powerpoint/2010/main" val="10405772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99126B76-3F88-23B8-8FF0-045AB04C93B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E29949BE-6ED7-494D-7D68-D75D861527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C795CBFE-3F13-E4D4-6C14-465EA096B90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D216B81-7A8B-4860-9449-16FB956A4054}" type="datetimeFigureOut">
              <a:rPr kumimoji="1" lang="ja-JP" altLang="en-US" smtClean="0"/>
              <a:t>2026/2/6</a:t>
            </a:fld>
            <a:endParaRPr kumimoji="1" lang="ja-JP" altLang="en-US"/>
          </a:p>
        </p:txBody>
      </p:sp>
      <p:sp>
        <p:nvSpPr>
          <p:cNvPr id="5" name="フッター プレースホルダー 4">
            <a:extLst>
              <a:ext uri="{FF2B5EF4-FFF2-40B4-BE49-F238E27FC236}">
                <a16:creationId xmlns:a16="http://schemas.microsoft.com/office/drawing/2014/main" id="{43245D1F-D119-1804-6302-B471F853B6F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C203D4D0-70AC-FD69-F474-8C1AE1A166E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E36CF87-9D54-4E0E-A4AF-7D22E1D3406B}" type="slidenum">
              <a:rPr kumimoji="1" lang="ja-JP" altLang="en-US" smtClean="0"/>
              <a:t>‹#›</a:t>
            </a:fld>
            <a:endParaRPr kumimoji="1" lang="ja-JP" altLang="en-US"/>
          </a:p>
        </p:txBody>
      </p:sp>
    </p:spTree>
    <p:extLst>
      <p:ext uri="{BB962C8B-B14F-4D97-AF65-F5344CB8AC3E}">
        <p14:creationId xmlns:p14="http://schemas.microsoft.com/office/powerpoint/2010/main" val="1797380128"/>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jpeg"/></Relationships>
</file>

<file path=ppt/slides/_rels/slide1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emf"/><Relationship Id="rId4" Type="http://schemas.openxmlformats.org/officeDocument/2006/relationships/image" Target="../media/image21.emf"/></Relationships>
</file>

<file path=ppt/slides/_rels/slide19.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24.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32.png"/><Relationship Id="rId5" Type="http://schemas.openxmlformats.org/officeDocument/2006/relationships/image" Target="../media/image31.jpeg"/><Relationship Id="rId4" Type="http://schemas.openxmlformats.org/officeDocument/2006/relationships/notesSlide" Target="../notesSlides/notesSlide5.xml"/></Relationships>
</file>

<file path=ppt/slides/_rels/slide26.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0.jpg"/><Relationship Id="rId1" Type="http://schemas.openxmlformats.org/officeDocument/2006/relationships/slideLayout" Target="../slideLayouts/slideLayout7.xml"/><Relationship Id="rId4" Type="http://schemas.microsoft.com/office/2007/relationships/hdphoto" Target="../media/hdphoto1.wdp"/></Relationships>
</file>

<file path=ppt/slides/_rels/slide28.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高圧ガスの保安心得2026解説プレゼン-提供者向け2_1">
            <a:extLst>
              <a:ext uri="{FF2B5EF4-FFF2-40B4-BE49-F238E27FC236}">
                <a16:creationId xmlns:a16="http://schemas.microsoft.com/office/drawing/2014/main" id="{06995065-B90A-2385-4E49-CBC5F1AC01D2}"/>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25400"/>
            <a:ext cx="12192000" cy="6805613"/>
          </a:xfrm>
          <a:prstGeom prst="rect">
            <a:avLst/>
          </a:prstGeom>
        </p:spPr>
      </p:pic>
    </p:spTree>
    <p:extLst>
      <p:ext uri="{BB962C8B-B14F-4D97-AF65-F5344CB8AC3E}">
        <p14:creationId xmlns:p14="http://schemas.microsoft.com/office/powerpoint/2010/main" val="34121116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高圧ガスの保安心得2026解説プレゼン-提供者向け2_28">
            <a:extLst>
              <a:ext uri="{FF2B5EF4-FFF2-40B4-BE49-F238E27FC236}">
                <a16:creationId xmlns:a16="http://schemas.microsoft.com/office/drawing/2014/main" id="{34831A10-530A-365D-F46F-CC66B62E63B9}"/>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25400"/>
            <a:ext cx="12192000" cy="6805613"/>
          </a:xfrm>
          <a:prstGeom prst="rect">
            <a:avLst/>
          </a:prstGeom>
        </p:spPr>
      </p:pic>
    </p:spTree>
    <p:extLst>
      <p:ext uri="{BB962C8B-B14F-4D97-AF65-F5344CB8AC3E}">
        <p14:creationId xmlns:p14="http://schemas.microsoft.com/office/powerpoint/2010/main" val="25823706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高圧ガスの保安心得2026解説プレゼン-提供者向け2_11">
            <a:extLst>
              <a:ext uri="{FF2B5EF4-FFF2-40B4-BE49-F238E27FC236}">
                <a16:creationId xmlns:a16="http://schemas.microsoft.com/office/drawing/2014/main" id="{6CC48C4F-70F6-9AB0-8445-29854B835D45}"/>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25400"/>
            <a:ext cx="12192000" cy="6805613"/>
          </a:xfrm>
          <a:prstGeom prst="rect">
            <a:avLst/>
          </a:prstGeom>
        </p:spPr>
      </p:pic>
    </p:spTree>
    <p:extLst>
      <p:ext uri="{BB962C8B-B14F-4D97-AF65-F5344CB8AC3E}">
        <p14:creationId xmlns:p14="http://schemas.microsoft.com/office/powerpoint/2010/main" val="31380842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高圧ガスの保安心得2026解説プレゼン-提供者向け2_13">
            <a:extLst>
              <a:ext uri="{FF2B5EF4-FFF2-40B4-BE49-F238E27FC236}">
                <a16:creationId xmlns:a16="http://schemas.microsoft.com/office/drawing/2014/main" id="{65F24739-E756-1A99-2476-77EBAFF8760D}"/>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25400"/>
            <a:ext cx="12192000" cy="6805613"/>
          </a:xfrm>
          <a:prstGeom prst="rect">
            <a:avLst/>
          </a:prstGeom>
        </p:spPr>
      </p:pic>
    </p:spTree>
    <p:extLst>
      <p:ext uri="{BB962C8B-B14F-4D97-AF65-F5344CB8AC3E}">
        <p14:creationId xmlns:p14="http://schemas.microsoft.com/office/powerpoint/2010/main" val="8679948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高圧ガスの保安心得2026解説プレゼン-提供者向け2_12">
            <a:extLst>
              <a:ext uri="{FF2B5EF4-FFF2-40B4-BE49-F238E27FC236}">
                <a16:creationId xmlns:a16="http://schemas.microsoft.com/office/drawing/2014/main" id="{4607B224-0E9F-01FE-0E69-A9874C3B07C6}"/>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25400"/>
            <a:ext cx="12192000" cy="6805613"/>
          </a:xfrm>
          <a:prstGeom prst="rect">
            <a:avLst/>
          </a:prstGeom>
        </p:spPr>
      </p:pic>
    </p:spTree>
    <p:extLst>
      <p:ext uri="{BB962C8B-B14F-4D97-AF65-F5344CB8AC3E}">
        <p14:creationId xmlns:p14="http://schemas.microsoft.com/office/powerpoint/2010/main" val="40117312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高圧ガスの保安心得2026解説プレゼン-提供者向け2_14">
            <a:extLst>
              <a:ext uri="{FF2B5EF4-FFF2-40B4-BE49-F238E27FC236}">
                <a16:creationId xmlns:a16="http://schemas.microsoft.com/office/drawing/2014/main" id="{914AE747-CDFD-7180-E58A-A72F0F57F592}"/>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25400"/>
            <a:ext cx="12192000" cy="6805613"/>
          </a:xfrm>
          <a:prstGeom prst="rect">
            <a:avLst/>
          </a:prstGeom>
        </p:spPr>
      </p:pic>
      <p:sp>
        <p:nvSpPr>
          <p:cNvPr id="4" name="テキスト ボックス 3">
            <a:extLst>
              <a:ext uri="{FF2B5EF4-FFF2-40B4-BE49-F238E27FC236}">
                <a16:creationId xmlns:a16="http://schemas.microsoft.com/office/drawing/2014/main" id="{16DF9558-B29D-3DD8-9EE0-5F103E52974D}"/>
              </a:ext>
            </a:extLst>
          </p:cNvPr>
          <p:cNvSpPr txBox="1"/>
          <p:nvPr/>
        </p:nvSpPr>
        <p:spPr>
          <a:xfrm>
            <a:off x="10857297" y="1090681"/>
            <a:ext cx="1203158" cy="615553"/>
          </a:xfrm>
          <a:prstGeom prst="rect">
            <a:avLst/>
          </a:prstGeom>
          <a:noFill/>
        </p:spPr>
        <p:txBody>
          <a:bodyPr wrap="square">
            <a:spAutoFit/>
          </a:bodyPr>
          <a:lstStyle/>
          <a:p>
            <a:r>
              <a:rPr kumimoji="1" lang="en-US" altLang="ja-JP" sz="3400" b="1" dirty="0">
                <a:solidFill>
                  <a:schemeClr val="bg1"/>
                </a:solidFill>
                <a:latin typeface="えのころ角ゴシック" panose="020B0500000000000000" pitchFamily="34" charset="-128"/>
                <a:ea typeface="えのころ角ゴシック" panose="020B0500000000000000" pitchFamily="34" charset="-128"/>
                <a:cs typeface="おおばこMゴシック Medium" panose="020B0603020203020204" pitchFamily="50" charset="-128"/>
              </a:rPr>
              <a:t>p01</a:t>
            </a:r>
            <a:endParaRPr lang="ja-JP" altLang="en-US" sz="3400" b="1" dirty="0">
              <a:latin typeface="えのころ角ゴシック" panose="020B0500000000000000" pitchFamily="34" charset="-128"/>
              <a:ea typeface="えのころ角ゴシック" panose="020B0500000000000000" pitchFamily="34" charset="-128"/>
            </a:endParaRPr>
          </a:p>
        </p:txBody>
      </p:sp>
    </p:spTree>
    <p:extLst>
      <p:ext uri="{BB962C8B-B14F-4D97-AF65-F5344CB8AC3E}">
        <p14:creationId xmlns:p14="http://schemas.microsoft.com/office/powerpoint/2010/main" val="13769214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D62ACE-4DCB-9321-BA4D-2ECCD2D0DAB5}"/>
            </a:ext>
          </a:extLst>
        </p:cNvPr>
        <p:cNvGrpSpPr/>
        <p:nvPr/>
      </p:nvGrpSpPr>
      <p:grpSpPr>
        <a:xfrm>
          <a:off x="0" y="0"/>
          <a:ext cx="0" cy="0"/>
          <a:chOff x="0" y="0"/>
          <a:chExt cx="0" cy="0"/>
        </a:xfrm>
      </p:grpSpPr>
      <p:pic>
        <p:nvPicPr>
          <p:cNvPr id="3" name="図 2" descr="高圧ガスの保安心得2026解説プレゼン-提供者向け2_14">
            <a:extLst>
              <a:ext uri="{FF2B5EF4-FFF2-40B4-BE49-F238E27FC236}">
                <a16:creationId xmlns:a16="http://schemas.microsoft.com/office/drawing/2014/main" id="{8CC6ED88-DD98-8276-85ED-8E8B26C8B9A9}"/>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25400"/>
            <a:ext cx="12192000" cy="6805613"/>
          </a:xfrm>
          <a:prstGeom prst="rect">
            <a:avLst/>
          </a:prstGeom>
        </p:spPr>
      </p:pic>
      <p:sp>
        <p:nvSpPr>
          <p:cNvPr id="2" name="正方形/長方形 1">
            <a:extLst>
              <a:ext uri="{FF2B5EF4-FFF2-40B4-BE49-F238E27FC236}">
                <a16:creationId xmlns:a16="http://schemas.microsoft.com/office/drawing/2014/main" id="{BFB72514-0F56-1986-4DC5-FDC83EA9B8FD}"/>
              </a:ext>
            </a:extLst>
          </p:cNvPr>
          <p:cNvSpPr/>
          <p:nvPr/>
        </p:nvSpPr>
        <p:spPr>
          <a:xfrm>
            <a:off x="288758" y="1357162"/>
            <a:ext cx="5563402" cy="4947385"/>
          </a:xfrm>
          <a:prstGeom prst="rect">
            <a:avLst/>
          </a:prstGeom>
          <a:solidFill>
            <a:srgbClr val="F6F5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8" name="Picture 4" descr="住むトコブログ | 東京・千葉・埼玉の注文住宅なら工務店のリガード">
            <a:extLst>
              <a:ext uri="{FF2B5EF4-FFF2-40B4-BE49-F238E27FC236}">
                <a16:creationId xmlns:a16="http://schemas.microsoft.com/office/drawing/2014/main" id="{F540BDF0-0296-8762-0666-E6EB0D16868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7054"/>
          <a:stretch>
            <a:fillRect/>
          </a:stretch>
        </p:blipFill>
        <p:spPr bwMode="auto">
          <a:xfrm>
            <a:off x="156956" y="4165258"/>
            <a:ext cx="3702775" cy="2300511"/>
          </a:xfrm>
          <a:prstGeom prst="rect">
            <a:avLst/>
          </a:prstGeom>
          <a:noFill/>
          <a:extLst>
            <a:ext uri="{909E8E84-426E-40DD-AFC4-6F175D3DCCD1}">
              <a14:hiddenFill xmlns:a14="http://schemas.microsoft.com/office/drawing/2010/main">
                <a:solidFill>
                  <a:srgbClr val="FFFFFF"/>
                </a:solidFill>
              </a14:hiddenFill>
            </a:ext>
          </a:extLst>
        </p:spPr>
      </p:pic>
      <p:pic>
        <p:nvPicPr>
          <p:cNvPr id="7" name="図 6" descr="タイムライン が含まれている画像&#10;&#10;AI 生成コンテンツは誤りを含む可能性があります。">
            <a:extLst>
              <a:ext uri="{FF2B5EF4-FFF2-40B4-BE49-F238E27FC236}">
                <a16:creationId xmlns:a16="http://schemas.microsoft.com/office/drawing/2014/main" id="{83785083-AB1B-37E4-2DDC-F3D59C0AA43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28017" y="1942841"/>
            <a:ext cx="2466168" cy="4624939"/>
          </a:xfrm>
          <a:prstGeom prst="rect">
            <a:avLst/>
          </a:prstGeom>
        </p:spPr>
      </p:pic>
      <p:pic>
        <p:nvPicPr>
          <p:cNvPr id="10" name="図 9" descr="車, 車のミラー が含まれている画像&#10;&#10;AI 生成コンテンツは誤りを含む可能性があります。">
            <a:extLst>
              <a:ext uri="{FF2B5EF4-FFF2-40B4-BE49-F238E27FC236}">
                <a16:creationId xmlns:a16="http://schemas.microsoft.com/office/drawing/2014/main" id="{50BCC0D7-9493-E5E3-646F-DD46F277AB0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1545" y="1195940"/>
            <a:ext cx="3424807" cy="3424807"/>
          </a:xfrm>
          <a:prstGeom prst="rect">
            <a:avLst/>
          </a:prstGeom>
        </p:spPr>
      </p:pic>
      <p:sp>
        <p:nvSpPr>
          <p:cNvPr id="11" name="テキスト ボックス 10">
            <a:extLst>
              <a:ext uri="{FF2B5EF4-FFF2-40B4-BE49-F238E27FC236}">
                <a16:creationId xmlns:a16="http://schemas.microsoft.com/office/drawing/2014/main" id="{794CEA1A-7F52-7960-E574-D71566EC1C3A}"/>
              </a:ext>
            </a:extLst>
          </p:cNvPr>
          <p:cNvSpPr txBox="1"/>
          <p:nvPr/>
        </p:nvSpPr>
        <p:spPr>
          <a:xfrm>
            <a:off x="6626682" y="210498"/>
            <a:ext cx="5108117" cy="615553"/>
          </a:xfrm>
          <a:prstGeom prst="rect">
            <a:avLst/>
          </a:prstGeom>
          <a:solidFill>
            <a:srgbClr val="F6F5F5"/>
          </a:solidFill>
        </p:spPr>
        <p:txBody>
          <a:bodyPr wrap="square">
            <a:spAutoFit/>
          </a:bodyPr>
          <a:lstStyle/>
          <a:p>
            <a:r>
              <a:rPr kumimoji="1" lang="ja-JP" altLang="en-US" sz="3400" b="1" dirty="0">
                <a:solidFill>
                  <a:schemeClr val="bg1"/>
                </a:solidFill>
                <a:latin typeface="えのころ角ゴシック" panose="020B0500000000000000" pitchFamily="34" charset="-128"/>
                <a:ea typeface="えのころ角ゴシック" panose="020B0500000000000000" pitchFamily="34" charset="-128"/>
                <a:cs typeface="おおばこMゴシック Medium" panose="020B0603020203020204" pitchFamily="50" charset="-128"/>
              </a:rPr>
              <a:t>鉄骨と自動車とボンベ</a:t>
            </a:r>
            <a:endParaRPr lang="ja-JP" altLang="en-US" sz="3400" b="1" dirty="0">
              <a:latin typeface="えのころ角ゴシック" panose="020B0500000000000000" pitchFamily="34" charset="-128"/>
              <a:ea typeface="えのころ角ゴシック" panose="020B0500000000000000" pitchFamily="34" charset="-128"/>
            </a:endParaRPr>
          </a:p>
        </p:txBody>
      </p:sp>
      <p:sp>
        <p:nvSpPr>
          <p:cNvPr id="4" name="テキスト ボックス 3">
            <a:extLst>
              <a:ext uri="{FF2B5EF4-FFF2-40B4-BE49-F238E27FC236}">
                <a16:creationId xmlns:a16="http://schemas.microsoft.com/office/drawing/2014/main" id="{0E232A7D-66F1-95F3-1A0F-D5776CAD65BE}"/>
              </a:ext>
            </a:extLst>
          </p:cNvPr>
          <p:cNvSpPr txBox="1"/>
          <p:nvPr/>
        </p:nvSpPr>
        <p:spPr>
          <a:xfrm>
            <a:off x="11041470" y="210498"/>
            <a:ext cx="1203158" cy="615553"/>
          </a:xfrm>
          <a:prstGeom prst="rect">
            <a:avLst/>
          </a:prstGeom>
          <a:noFill/>
        </p:spPr>
        <p:txBody>
          <a:bodyPr wrap="square">
            <a:spAutoFit/>
          </a:bodyPr>
          <a:lstStyle/>
          <a:p>
            <a:r>
              <a:rPr kumimoji="1" lang="en-US" altLang="ja-JP" sz="3400" b="1" dirty="0">
                <a:solidFill>
                  <a:schemeClr val="bg1"/>
                </a:solidFill>
                <a:latin typeface="えのころ角ゴシック" panose="020B0500000000000000" pitchFamily="34" charset="-128"/>
                <a:ea typeface="えのころ角ゴシック" panose="020B0500000000000000" pitchFamily="34" charset="-128"/>
                <a:cs typeface="おおばこMゴシック Medium" panose="020B0603020203020204" pitchFamily="50" charset="-128"/>
              </a:rPr>
              <a:t>p01</a:t>
            </a:r>
            <a:endParaRPr lang="ja-JP" altLang="en-US" sz="3400" b="1" dirty="0">
              <a:latin typeface="えのころ角ゴシック" panose="020B0500000000000000" pitchFamily="34" charset="-128"/>
              <a:ea typeface="えのころ角ゴシック" panose="020B0500000000000000" pitchFamily="34" charset="-128"/>
            </a:endParaRPr>
          </a:p>
        </p:txBody>
      </p:sp>
      <p:sp>
        <p:nvSpPr>
          <p:cNvPr id="13" name="テキスト ボックス 12">
            <a:extLst>
              <a:ext uri="{FF2B5EF4-FFF2-40B4-BE49-F238E27FC236}">
                <a16:creationId xmlns:a16="http://schemas.microsoft.com/office/drawing/2014/main" id="{9DBB6C85-DFAA-7B13-293B-A33C7E7B83A7}"/>
              </a:ext>
            </a:extLst>
          </p:cNvPr>
          <p:cNvSpPr txBox="1"/>
          <p:nvPr/>
        </p:nvSpPr>
        <p:spPr>
          <a:xfrm>
            <a:off x="6487745" y="1195940"/>
            <a:ext cx="5704255" cy="3785652"/>
          </a:xfrm>
          <a:prstGeom prst="rect">
            <a:avLst/>
          </a:prstGeom>
          <a:solidFill>
            <a:srgbClr val="F6F5F5"/>
          </a:solidFill>
        </p:spPr>
        <p:txBody>
          <a:bodyPr wrap="square">
            <a:spAutoFit/>
          </a:bodyPr>
          <a:lstStyle/>
          <a:p>
            <a:r>
              <a:rPr kumimoji="1" lang="ja-JP" altLang="en-US" sz="2400" b="1" dirty="0">
                <a:solidFill>
                  <a:schemeClr val="bg1"/>
                </a:solidFill>
                <a:latin typeface="えのころ角ゴシック" panose="020B0500000000000000" pitchFamily="34" charset="-128"/>
                <a:ea typeface="えのころ角ゴシック" panose="020B0500000000000000" pitchFamily="34" charset="-128"/>
              </a:rPr>
              <a:t>釣り上げられた鉄骨：位置エネルギー</a:t>
            </a:r>
          </a:p>
          <a:p>
            <a:r>
              <a:rPr kumimoji="1" lang="ja-JP" altLang="en-US" sz="2400" b="1" dirty="0">
                <a:solidFill>
                  <a:schemeClr val="bg1"/>
                </a:solidFill>
                <a:latin typeface="えのころ角ゴシック" panose="020B0500000000000000" pitchFamily="34" charset="-128"/>
                <a:ea typeface="えのころ角ゴシック" panose="020B0500000000000000" pitchFamily="34" charset="-128"/>
              </a:rPr>
              <a:t>高速走行する自動車：速度エネルギー</a:t>
            </a:r>
          </a:p>
          <a:p>
            <a:r>
              <a:rPr kumimoji="1" lang="ja-JP" altLang="en-US" sz="2400" b="1" dirty="0">
                <a:solidFill>
                  <a:schemeClr val="bg1"/>
                </a:solidFill>
                <a:latin typeface="えのころ角ゴシック" panose="020B0500000000000000" pitchFamily="34" charset="-128"/>
                <a:ea typeface="えのころ角ゴシック" panose="020B0500000000000000" pitchFamily="34" charset="-128"/>
              </a:rPr>
              <a:t>納品直後のボンベ　：圧力エネルギー</a:t>
            </a:r>
          </a:p>
          <a:p>
            <a:endParaRPr lang="ja-JP" altLang="en-US" sz="2400" b="1" dirty="0">
              <a:solidFill>
                <a:schemeClr val="bg1"/>
              </a:solidFill>
              <a:latin typeface="えのころ角ゴシック" panose="020B0500000000000000" pitchFamily="34" charset="-128"/>
              <a:ea typeface="えのころ角ゴシック" panose="020B0500000000000000" pitchFamily="34" charset="-128"/>
            </a:endParaRPr>
          </a:p>
          <a:p>
            <a:r>
              <a:rPr kumimoji="1" lang="ja-JP" altLang="en-US" sz="2400" b="1" dirty="0">
                <a:solidFill>
                  <a:schemeClr val="bg1"/>
                </a:solidFill>
                <a:latin typeface="えのころ角ゴシック" panose="020B0500000000000000" pitchFamily="34" charset="-128"/>
                <a:ea typeface="えのころ角ゴシック" panose="020B0500000000000000" pitchFamily="34" charset="-128"/>
              </a:rPr>
              <a:t>いずれも大きなエネルギーを持つ。</a:t>
            </a:r>
          </a:p>
          <a:p>
            <a:r>
              <a:rPr kumimoji="1" lang="ja-JP" altLang="en-US" sz="2400" b="1" dirty="0">
                <a:solidFill>
                  <a:schemeClr val="bg1"/>
                </a:solidFill>
                <a:latin typeface="えのころ角ゴシック" panose="020B0500000000000000" pitchFamily="34" charset="-128"/>
                <a:ea typeface="えのころ角ゴシック" panose="020B0500000000000000" pitchFamily="34" charset="-128"/>
              </a:rPr>
              <a:t>・重量物を落とし痛かった経験がある。</a:t>
            </a:r>
          </a:p>
          <a:p>
            <a:r>
              <a:rPr kumimoji="1" lang="ja-JP" altLang="en-US" sz="2400" b="1" dirty="0">
                <a:solidFill>
                  <a:schemeClr val="bg1"/>
                </a:solidFill>
                <a:latin typeface="えのころ角ゴシック" panose="020B0500000000000000" pitchFamily="34" charset="-128"/>
                <a:ea typeface="えのころ角ゴシック" panose="020B0500000000000000" pitchFamily="34" charset="-128"/>
              </a:rPr>
              <a:t>・悲惨な交通事故の被害をよく見る。</a:t>
            </a:r>
          </a:p>
          <a:p>
            <a:r>
              <a:rPr kumimoji="1" lang="ja-JP" altLang="en-US" sz="2400" b="1" dirty="0">
                <a:solidFill>
                  <a:srgbClr val="C00000"/>
                </a:solidFill>
                <a:latin typeface="えのころ角ゴシック" panose="020B0500000000000000" pitchFamily="34" charset="-128"/>
                <a:ea typeface="えのころ角ゴシック" panose="020B0500000000000000" pitchFamily="34" charset="-128"/>
              </a:rPr>
              <a:t>・圧力のエネルギーの被害を見ない。</a:t>
            </a:r>
          </a:p>
          <a:p>
            <a:r>
              <a:rPr kumimoji="1" lang="ja-JP" altLang="en-US" sz="2400" b="1" dirty="0">
                <a:solidFill>
                  <a:srgbClr val="C00000"/>
                </a:solidFill>
                <a:latin typeface="えのころ角ゴシック" panose="020B0500000000000000" pitchFamily="34" charset="-128"/>
                <a:ea typeface="えのころ角ゴシック" panose="020B0500000000000000" pitchFamily="34" charset="-128"/>
              </a:rPr>
              <a:t>・役立っているところしか知らない。</a:t>
            </a:r>
          </a:p>
          <a:p>
            <a:r>
              <a:rPr kumimoji="1" lang="ja-JP" altLang="en-US" sz="2400" b="1" dirty="0">
                <a:solidFill>
                  <a:srgbClr val="C00000"/>
                </a:solidFill>
                <a:latin typeface="えのころ角ゴシック" panose="020B0500000000000000" pitchFamily="34" charset="-128"/>
                <a:ea typeface="えのころ角ゴシック" panose="020B0500000000000000" pitchFamily="34" charset="-128"/>
              </a:rPr>
              <a:t>・地面に静かに置かれ動いていない。</a:t>
            </a:r>
          </a:p>
        </p:txBody>
      </p:sp>
    </p:spTree>
    <p:extLst>
      <p:ext uri="{BB962C8B-B14F-4D97-AF65-F5344CB8AC3E}">
        <p14:creationId xmlns:p14="http://schemas.microsoft.com/office/powerpoint/2010/main" val="14791573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高圧ガスの保安心得2026解説プレゼン-提供者向け2_5">
            <a:extLst>
              <a:ext uri="{FF2B5EF4-FFF2-40B4-BE49-F238E27FC236}">
                <a16:creationId xmlns:a16="http://schemas.microsoft.com/office/drawing/2014/main" id="{2F90CDD4-AFA5-C830-B2A7-65CE1FD587EA}"/>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25400"/>
            <a:ext cx="12192000" cy="6805613"/>
          </a:xfrm>
          <a:prstGeom prst="rect">
            <a:avLst/>
          </a:prstGeom>
        </p:spPr>
      </p:pic>
      <p:sp>
        <p:nvSpPr>
          <p:cNvPr id="4" name="テキスト ボックス 3">
            <a:extLst>
              <a:ext uri="{FF2B5EF4-FFF2-40B4-BE49-F238E27FC236}">
                <a16:creationId xmlns:a16="http://schemas.microsoft.com/office/drawing/2014/main" id="{2241D2B0-EC97-AA65-6B77-78AAD0D42055}"/>
              </a:ext>
            </a:extLst>
          </p:cNvPr>
          <p:cNvSpPr txBox="1"/>
          <p:nvPr/>
        </p:nvSpPr>
        <p:spPr>
          <a:xfrm>
            <a:off x="9581059" y="509244"/>
            <a:ext cx="1754204" cy="615553"/>
          </a:xfrm>
          <a:prstGeom prst="rect">
            <a:avLst/>
          </a:prstGeom>
          <a:solidFill>
            <a:srgbClr val="F6F5F5"/>
          </a:solidFill>
        </p:spPr>
        <p:txBody>
          <a:bodyPr wrap="square">
            <a:spAutoFit/>
          </a:bodyPr>
          <a:lstStyle/>
          <a:p>
            <a:r>
              <a:rPr kumimoji="1" lang="en-US" altLang="ja-JP" sz="3400" b="1" dirty="0">
                <a:solidFill>
                  <a:schemeClr val="bg1"/>
                </a:solidFill>
                <a:latin typeface="えのころ角ゴシック" panose="020B0500000000000000" pitchFamily="34" charset="-128"/>
                <a:ea typeface="えのころ角ゴシック" panose="020B0500000000000000" pitchFamily="34" charset="-128"/>
                <a:cs typeface="おおばこMゴシック Medium" panose="020B0603020203020204" pitchFamily="50" charset="-128"/>
              </a:rPr>
              <a:t>p02</a:t>
            </a:r>
            <a:endParaRPr lang="ja-JP" altLang="en-US" sz="3400" b="1" dirty="0">
              <a:latin typeface="えのころ角ゴシック" panose="020B0500000000000000" pitchFamily="34" charset="-128"/>
              <a:ea typeface="えのころ角ゴシック" panose="020B0500000000000000" pitchFamily="34" charset="-128"/>
            </a:endParaRPr>
          </a:p>
        </p:txBody>
      </p:sp>
    </p:spTree>
    <p:extLst>
      <p:ext uri="{BB962C8B-B14F-4D97-AF65-F5344CB8AC3E}">
        <p14:creationId xmlns:p14="http://schemas.microsoft.com/office/powerpoint/2010/main" val="32864047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高圧ガスの保安心得2026解説プレゼン-提供者向け2_16">
            <a:extLst>
              <a:ext uri="{FF2B5EF4-FFF2-40B4-BE49-F238E27FC236}">
                <a16:creationId xmlns:a16="http://schemas.microsoft.com/office/drawing/2014/main" id="{501BEA4E-0942-0387-494E-A1B16C8DDE33}"/>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25400"/>
            <a:ext cx="12192000" cy="6805613"/>
          </a:xfrm>
          <a:prstGeom prst="rect">
            <a:avLst/>
          </a:prstGeom>
        </p:spPr>
      </p:pic>
      <p:sp>
        <p:nvSpPr>
          <p:cNvPr id="5" name="テキスト ボックス 4">
            <a:extLst>
              <a:ext uri="{FF2B5EF4-FFF2-40B4-BE49-F238E27FC236}">
                <a16:creationId xmlns:a16="http://schemas.microsoft.com/office/drawing/2014/main" id="{2D0242B1-EA9E-F3F9-E3B4-B51E12E982D5}"/>
              </a:ext>
            </a:extLst>
          </p:cNvPr>
          <p:cNvSpPr txBox="1"/>
          <p:nvPr/>
        </p:nvSpPr>
        <p:spPr>
          <a:xfrm>
            <a:off x="-1" y="6430903"/>
            <a:ext cx="8893744" cy="430887"/>
          </a:xfrm>
          <a:prstGeom prst="rect">
            <a:avLst/>
          </a:prstGeom>
          <a:solidFill>
            <a:srgbClr val="687E8B"/>
          </a:solidFill>
        </p:spPr>
        <p:txBody>
          <a:bodyPr wrap="square" anchor="b">
            <a:spAutoFit/>
          </a:bodyPr>
          <a:lstStyle/>
          <a:p>
            <a:pPr algn="ctr"/>
            <a:r>
              <a:rPr kumimoji="1" lang="ja-JP" altLang="en-US" sz="2200" dirty="0">
                <a:latin typeface="おおばこMゴシック Medium" panose="020B0603020203020204" pitchFamily="50" charset="-128"/>
                <a:ea typeface="おおばこMゴシック Medium" panose="020B0603020203020204" pitchFamily="50" charset="-128"/>
                <a:cs typeface="おおばこMゴシック Medium" panose="020B0603020203020204" pitchFamily="50" charset="-128"/>
              </a:rPr>
              <a:t>鉄の檻なら錆びていくのはボンベと同じように分かりにくいですが</a:t>
            </a:r>
            <a:r>
              <a:rPr kumimoji="1" lang="en-US" altLang="ja-JP" sz="2200" dirty="0">
                <a:latin typeface="おおばこMゴシック Medium" panose="020B0603020203020204" pitchFamily="50" charset="-128"/>
                <a:ea typeface="おおばこMゴシック Medium" panose="020B0603020203020204" pitchFamily="50" charset="-128"/>
                <a:cs typeface="おおばこMゴシック Medium" panose="020B0603020203020204" pitchFamily="50" charset="-128"/>
              </a:rPr>
              <a:t>‥</a:t>
            </a:r>
            <a:endParaRPr lang="ja-JP" altLang="en-US" sz="2200" dirty="0">
              <a:latin typeface="おおばこMゴシック Medium" panose="020B0603020203020204" pitchFamily="50" charset="-128"/>
              <a:ea typeface="おおばこMゴシック Medium" panose="020B0603020203020204" pitchFamily="50" charset="-128"/>
              <a:cs typeface="おおばこMゴシック Medium" panose="020B0603020203020204" pitchFamily="50" charset="-128"/>
            </a:endParaRPr>
          </a:p>
        </p:txBody>
      </p:sp>
      <p:sp>
        <p:nvSpPr>
          <p:cNvPr id="6" name="テキスト ボックス 5">
            <a:extLst>
              <a:ext uri="{FF2B5EF4-FFF2-40B4-BE49-F238E27FC236}">
                <a16:creationId xmlns:a16="http://schemas.microsoft.com/office/drawing/2014/main" id="{37C166CF-4AB2-674C-F2FC-8112B9AA7FD9}"/>
              </a:ext>
            </a:extLst>
          </p:cNvPr>
          <p:cNvSpPr txBox="1"/>
          <p:nvPr/>
        </p:nvSpPr>
        <p:spPr>
          <a:xfrm>
            <a:off x="7921592" y="339911"/>
            <a:ext cx="1754204" cy="615553"/>
          </a:xfrm>
          <a:prstGeom prst="rect">
            <a:avLst/>
          </a:prstGeom>
          <a:solidFill>
            <a:srgbClr val="F1F3E6"/>
          </a:solidFill>
        </p:spPr>
        <p:txBody>
          <a:bodyPr wrap="square">
            <a:spAutoFit/>
          </a:bodyPr>
          <a:lstStyle/>
          <a:p>
            <a:r>
              <a:rPr kumimoji="1" lang="en-US" altLang="ja-JP" sz="3400" b="1" dirty="0">
                <a:solidFill>
                  <a:schemeClr val="bg1"/>
                </a:solidFill>
                <a:latin typeface="えのころ角ゴシック" panose="020B0500000000000000" pitchFamily="34" charset="-128"/>
                <a:ea typeface="えのころ角ゴシック" panose="020B0500000000000000" pitchFamily="34" charset="-128"/>
                <a:cs typeface="おおばこMゴシック Medium" panose="020B0603020203020204" pitchFamily="50" charset="-128"/>
              </a:rPr>
              <a:t>p21</a:t>
            </a:r>
            <a:endParaRPr lang="ja-JP" altLang="en-US" sz="3400" b="1" dirty="0">
              <a:latin typeface="えのころ角ゴシック" panose="020B0500000000000000" pitchFamily="34" charset="-128"/>
              <a:ea typeface="えのころ角ゴシック" panose="020B0500000000000000" pitchFamily="34" charset="-128"/>
            </a:endParaRPr>
          </a:p>
        </p:txBody>
      </p:sp>
    </p:spTree>
    <p:extLst>
      <p:ext uri="{BB962C8B-B14F-4D97-AF65-F5344CB8AC3E}">
        <p14:creationId xmlns:p14="http://schemas.microsoft.com/office/powerpoint/2010/main" val="1168999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高圧ガスの保安心得2026解説プレゼン-提供者向け2_17">
            <a:extLst>
              <a:ext uri="{FF2B5EF4-FFF2-40B4-BE49-F238E27FC236}">
                <a16:creationId xmlns:a16="http://schemas.microsoft.com/office/drawing/2014/main" id="{2FC607A7-5A48-BCC2-E030-A1AC12A208F8}"/>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25400"/>
            <a:ext cx="12192000" cy="6805613"/>
          </a:xfrm>
          <a:prstGeom prst="rect">
            <a:avLst/>
          </a:prstGeom>
          <a:solidFill>
            <a:srgbClr val="F6F5F5"/>
          </a:solidFill>
        </p:spPr>
      </p:pic>
      <p:sp>
        <p:nvSpPr>
          <p:cNvPr id="16" name="正方形/長方形 15">
            <a:extLst>
              <a:ext uri="{FF2B5EF4-FFF2-40B4-BE49-F238E27FC236}">
                <a16:creationId xmlns:a16="http://schemas.microsoft.com/office/drawing/2014/main" id="{BDEC927E-2CF9-4F3F-7BC4-F12DCBA8BEB5}"/>
              </a:ext>
            </a:extLst>
          </p:cNvPr>
          <p:cNvSpPr/>
          <p:nvPr/>
        </p:nvSpPr>
        <p:spPr>
          <a:xfrm>
            <a:off x="163629" y="115503"/>
            <a:ext cx="11636944" cy="870012"/>
          </a:xfrm>
          <a:prstGeom prst="rect">
            <a:avLst/>
          </a:prstGeom>
          <a:solidFill>
            <a:srgbClr val="F6F5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AF729793-844C-7577-6BFC-A0622DE28243}"/>
              </a:ext>
            </a:extLst>
          </p:cNvPr>
          <p:cNvSpPr/>
          <p:nvPr/>
        </p:nvSpPr>
        <p:spPr>
          <a:xfrm>
            <a:off x="932155" y="1331650"/>
            <a:ext cx="5788241" cy="1012055"/>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 name="図 4">
            <a:extLst>
              <a:ext uri="{FF2B5EF4-FFF2-40B4-BE49-F238E27FC236}">
                <a16:creationId xmlns:a16="http://schemas.microsoft.com/office/drawing/2014/main" id="{5D10C8FC-E07B-2D3C-2F6A-E370CCEC7128}"/>
              </a:ext>
            </a:extLst>
          </p:cNvPr>
          <p:cNvPicPr>
            <a:picLocks noChangeAspect="1"/>
          </p:cNvPicPr>
          <p:nvPr/>
        </p:nvPicPr>
        <p:blipFill>
          <a:blip r:embed="rId4"/>
          <a:stretch>
            <a:fillRect/>
          </a:stretch>
        </p:blipFill>
        <p:spPr>
          <a:xfrm>
            <a:off x="1540804" y="1386507"/>
            <a:ext cx="3821309" cy="3821309"/>
          </a:xfrm>
          <a:prstGeom prst="rect">
            <a:avLst/>
          </a:prstGeom>
        </p:spPr>
      </p:pic>
      <p:pic>
        <p:nvPicPr>
          <p:cNvPr id="8" name="図 7">
            <a:extLst>
              <a:ext uri="{FF2B5EF4-FFF2-40B4-BE49-F238E27FC236}">
                <a16:creationId xmlns:a16="http://schemas.microsoft.com/office/drawing/2014/main" id="{4BD9A649-AB4A-8EE5-2C97-F256FAA6A984}"/>
              </a:ext>
            </a:extLst>
          </p:cNvPr>
          <p:cNvPicPr>
            <a:picLocks noChangeAspect="1"/>
          </p:cNvPicPr>
          <p:nvPr/>
        </p:nvPicPr>
        <p:blipFill>
          <a:blip r:embed="rId5"/>
          <a:stretch>
            <a:fillRect/>
          </a:stretch>
        </p:blipFill>
        <p:spPr>
          <a:xfrm>
            <a:off x="1540804" y="1386506"/>
            <a:ext cx="3821309" cy="3821309"/>
          </a:xfrm>
          <a:prstGeom prst="rect">
            <a:avLst/>
          </a:prstGeom>
        </p:spPr>
      </p:pic>
      <p:sp>
        <p:nvSpPr>
          <p:cNvPr id="9" name="吹き出し: 角を丸めた四角形 8">
            <a:extLst>
              <a:ext uri="{FF2B5EF4-FFF2-40B4-BE49-F238E27FC236}">
                <a16:creationId xmlns:a16="http://schemas.microsoft.com/office/drawing/2014/main" id="{B9085809-A503-DA66-5EC0-8EFB32CCC1D8}"/>
              </a:ext>
            </a:extLst>
          </p:cNvPr>
          <p:cNvSpPr/>
          <p:nvPr/>
        </p:nvSpPr>
        <p:spPr>
          <a:xfrm>
            <a:off x="807868" y="1473694"/>
            <a:ext cx="1651246" cy="870012"/>
          </a:xfrm>
          <a:prstGeom prst="wedgeRoundRectCallout">
            <a:avLst>
              <a:gd name="adj1" fmla="val 36881"/>
              <a:gd name="adj2" fmla="val 75765"/>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5000"/>
              </a:lnSpc>
            </a:pPr>
            <a:r>
              <a:rPr kumimoji="1" lang="ja-JP" altLang="en-US" dirty="0">
                <a:latin typeface="おおばこMゴシック Black" panose="020B0803020203020204" pitchFamily="50" charset="-128"/>
                <a:ea typeface="おおばこMゴシック Black" panose="020B0803020203020204" pitchFamily="50" charset="-128"/>
                <a:cs typeface="おおばこMゴシック Black" panose="020B0803020203020204" pitchFamily="50" charset="-128"/>
              </a:rPr>
              <a:t>いつかは    溶ける氷の檻</a:t>
            </a:r>
          </a:p>
        </p:txBody>
      </p:sp>
      <p:sp>
        <p:nvSpPr>
          <p:cNvPr id="10" name="吹き出し: 角を丸めた四角形 9">
            <a:extLst>
              <a:ext uri="{FF2B5EF4-FFF2-40B4-BE49-F238E27FC236}">
                <a16:creationId xmlns:a16="http://schemas.microsoft.com/office/drawing/2014/main" id="{D253C1F2-B775-1507-1B05-B6BC1B32200A}"/>
              </a:ext>
            </a:extLst>
          </p:cNvPr>
          <p:cNvSpPr/>
          <p:nvPr/>
        </p:nvSpPr>
        <p:spPr>
          <a:xfrm>
            <a:off x="4704636" y="1650184"/>
            <a:ext cx="2140047" cy="870012"/>
          </a:xfrm>
          <a:prstGeom prst="wedgeRoundRectCallout">
            <a:avLst>
              <a:gd name="adj1" fmla="val -71184"/>
              <a:gd name="adj2" fmla="val 50255"/>
              <a:gd name="adj3" fmla="val 16667"/>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5000"/>
              </a:lnSpc>
            </a:pPr>
            <a:r>
              <a:rPr kumimoji="1" lang="ja-JP" altLang="en-US" dirty="0">
                <a:latin typeface="おおばこMゴシック Black" panose="020B0803020203020204" pitchFamily="50" charset="-128"/>
                <a:ea typeface="おおばこMゴシック Black" panose="020B0803020203020204" pitchFamily="50" charset="-128"/>
                <a:cs typeface="おおばこMゴシック Black" panose="020B0803020203020204" pitchFamily="50" charset="-128"/>
              </a:rPr>
              <a:t>いつも気を付けておく必要あり</a:t>
            </a:r>
          </a:p>
        </p:txBody>
      </p:sp>
      <p:pic>
        <p:nvPicPr>
          <p:cNvPr id="12" name="図 11" descr="ロゴ が含まれている画像&#10;&#10;AI 生成コンテンツは誤りを含む可能性があります。">
            <a:extLst>
              <a:ext uri="{FF2B5EF4-FFF2-40B4-BE49-F238E27FC236}">
                <a16:creationId xmlns:a16="http://schemas.microsoft.com/office/drawing/2014/main" id="{32F5582C-848D-B8BE-9D0F-94D36A0AE10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16158" y="3145494"/>
            <a:ext cx="945955" cy="567012"/>
          </a:xfrm>
          <a:prstGeom prst="rect">
            <a:avLst/>
          </a:prstGeom>
        </p:spPr>
      </p:pic>
      <p:pic>
        <p:nvPicPr>
          <p:cNvPr id="13" name="図 12" descr="ロゴ が含まれている画像&#10;&#10;AI 生成コンテンツは誤りを含む可能性があります。">
            <a:extLst>
              <a:ext uri="{FF2B5EF4-FFF2-40B4-BE49-F238E27FC236}">
                <a16:creationId xmlns:a16="http://schemas.microsoft.com/office/drawing/2014/main" id="{01C8429A-1309-83C6-F1AC-AB5079C3360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559550" y="3144700"/>
            <a:ext cx="945954" cy="567012"/>
          </a:xfrm>
          <a:prstGeom prst="rect">
            <a:avLst/>
          </a:prstGeom>
        </p:spPr>
      </p:pic>
      <p:sp>
        <p:nvSpPr>
          <p:cNvPr id="15" name="テキスト ボックス 14">
            <a:extLst>
              <a:ext uri="{FF2B5EF4-FFF2-40B4-BE49-F238E27FC236}">
                <a16:creationId xmlns:a16="http://schemas.microsoft.com/office/drawing/2014/main" id="{13F7A994-FF67-3A9B-850C-911A14FDA053}"/>
              </a:ext>
            </a:extLst>
          </p:cNvPr>
          <p:cNvSpPr txBox="1"/>
          <p:nvPr/>
        </p:nvSpPr>
        <p:spPr>
          <a:xfrm>
            <a:off x="255194" y="86002"/>
            <a:ext cx="11227744" cy="1015663"/>
          </a:xfrm>
          <a:prstGeom prst="rect">
            <a:avLst/>
          </a:prstGeom>
          <a:noFill/>
        </p:spPr>
        <p:txBody>
          <a:bodyPr wrap="square">
            <a:spAutoFit/>
          </a:bodyPr>
          <a:lstStyle/>
          <a:p>
            <a:r>
              <a:rPr kumimoji="1" lang="ja-JP" altLang="en-US" sz="3600" b="1" dirty="0">
                <a:solidFill>
                  <a:schemeClr val="bg1"/>
                </a:solidFill>
                <a:latin typeface="おおばこMゴシック Medium" panose="020B0603020203020204" pitchFamily="50" charset="-128"/>
                <a:ea typeface="おおばこMゴシック Medium" panose="020B0603020203020204" pitchFamily="50" charset="-128"/>
                <a:cs typeface="おおばこMゴシック Medium" panose="020B0603020203020204" pitchFamily="50" charset="-128"/>
              </a:rPr>
              <a:t>「設備（≒容器）」の耐圧性能には限りがある</a:t>
            </a:r>
          </a:p>
          <a:p>
            <a:pPr algn="r"/>
            <a:r>
              <a:rPr lang="ja-JP" altLang="en-US" sz="2400" b="1" dirty="0">
                <a:solidFill>
                  <a:schemeClr val="bg1"/>
                </a:solidFill>
                <a:latin typeface="おおばこMゴシック Medium" panose="020B0603020203020204" pitchFamily="50" charset="-128"/>
                <a:ea typeface="おおばこMゴシック Medium" panose="020B0603020203020204" pitchFamily="50" charset="-128"/>
                <a:cs typeface="おおばこMゴシック Medium" panose="020B0603020203020204" pitchFamily="50" charset="-128"/>
              </a:rPr>
              <a:t>／炎天下の氷柱の檻なら実感できる？</a:t>
            </a:r>
            <a:endParaRPr kumimoji="1" lang="ja-JP" altLang="en-US" sz="2400" b="1" dirty="0">
              <a:solidFill>
                <a:schemeClr val="bg1"/>
              </a:solidFill>
              <a:latin typeface="おおばこMゴシック Medium" panose="020B0603020203020204" pitchFamily="50" charset="-128"/>
              <a:ea typeface="おおばこMゴシック Medium" panose="020B0603020203020204" pitchFamily="50" charset="-128"/>
              <a:cs typeface="おおばこMゴシック Medium" panose="020B0603020203020204" pitchFamily="50" charset="-128"/>
            </a:endParaRPr>
          </a:p>
        </p:txBody>
      </p:sp>
    </p:spTree>
    <p:extLst>
      <p:ext uri="{BB962C8B-B14F-4D97-AF65-F5344CB8AC3E}">
        <p14:creationId xmlns:p14="http://schemas.microsoft.com/office/powerpoint/2010/main" val="2106750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par>
                                <p:cTn id="8" presetID="22" presetClass="entr" presetSubtype="4" fill="hold" nodeType="withEffect">
                                  <p:stCondLst>
                                    <p:cond delay="150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par>
                                <p:cTn id="11" presetID="22" presetClass="entr" presetSubtype="4" fill="hold" nodeType="withEffect">
                                  <p:stCondLst>
                                    <p:cond delay="150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高圧ガスの保安心得2026解説プレゼン-提供者向け2_18">
            <a:extLst>
              <a:ext uri="{FF2B5EF4-FFF2-40B4-BE49-F238E27FC236}">
                <a16:creationId xmlns:a16="http://schemas.microsoft.com/office/drawing/2014/main" id="{A77E9761-C988-56F8-BD1C-8F8E8668E63E}"/>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25400"/>
            <a:ext cx="12192000" cy="6805613"/>
          </a:xfrm>
          <a:prstGeom prst="rect">
            <a:avLst/>
          </a:prstGeom>
        </p:spPr>
      </p:pic>
      <p:sp>
        <p:nvSpPr>
          <p:cNvPr id="4" name="テキスト ボックス 3">
            <a:extLst>
              <a:ext uri="{FF2B5EF4-FFF2-40B4-BE49-F238E27FC236}">
                <a16:creationId xmlns:a16="http://schemas.microsoft.com/office/drawing/2014/main" id="{BD9EDEDC-9B0D-854B-A779-D1EE9FF8AC02}"/>
              </a:ext>
            </a:extLst>
          </p:cNvPr>
          <p:cNvSpPr txBox="1"/>
          <p:nvPr/>
        </p:nvSpPr>
        <p:spPr>
          <a:xfrm>
            <a:off x="8152598" y="166656"/>
            <a:ext cx="1754204" cy="615553"/>
          </a:xfrm>
          <a:prstGeom prst="rect">
            <a:avLst/>
          </a:prstGeom>
          <a:solidFill>
            <a:srgbClr val="F3F3F3"/>
          </a:solidFill>
        </p:spPr>
        <p:txBody>
          <a:bodyPr wrap="square">
            <a:spAutoFit/>
          </a:bodyPr>
          <a:lstStyle/>
          <a:p>
            <a:r>
              <a:rPr kumimoji="1" lang="en-US" altLang="ja-JP" sz="3400" b="1" dirty="0">
                <a:solidFill>
                  <a:schemeClr val="bg1"/>
                </a:solidFill>
                <a:latin typeface="えのころ角ゴシック" panose="020B0500000000000000" pitchFamily="34" charset="-128"/>
                <a:ea typeface="えのころ角ゴシック" panose="020B0500000000000000" pitchFamily="34" charset="-128"/>
                <a:cs typeface="おおばこMゴシック Medium" panose="020B0603020203020204" pitchFamily="50" charset="-128"/>
              </a:rPr>
              <a:t>p24</a:t>
            </a:r>
            <a:endParaRPr lang="ja-JP" altLang="en-US" sz="3400" b="1" dirty="0">
              <a:latin typeface="えのころ角ゴシック" panose="020B0500000000000000" pitchFamily="34" charset="-128"/>
              <a:ea typeface="えのころ角ゴシック" panose="020B0500000000000000" pitchFamily="34" charset="-128"/>
            </a:endParaRPr>
          </a:p>
        </p:txBody>
      </p:sp>
    </p:spTree>
    <p:extLst>
      <p:ext uri="{BB962C8B-B14F-4D97-AF65-F5344CB8AC3E}">
        <p14:creationId xmlns:p14="http://schemas.microsoft.com/office/powerpoint/2010/main" val="13081539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高圧ガスの保安心得2026解説プレゼン-提供者向け2_2">
            <a:extLst>
              <a:ext uri="{FF2B5EF4-FFF2-40B4-BE49-F238E27FC236}">
                <a16:creationId xmlns:a16="http://schemas.microsoft.com/office/drawing/2014/main" id="{98B9E593-DE8A-D7E5-87EA-2A57D88F1E6A}"/>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25400"/>
            <a:ext cx="12192000" cy="6805613"/>
          </a:xfrm>
          <a:prstGeom prst="rect">
            <a:avLst/>
          </a:prstGeom>
        </p:spPr>
      </p:pic>
    </p:spTree>
    <p:extLst>
      <p:ext uri="{BB962C8B-B14F-4D97-AF65-F5344CB8AC3E}">
        <p14:creationId xmlns:p14="http://schemas.microsoft.com/office/powerpoint/2010/main" val="7590741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高圧ガスの保安心得2026解説プレゼン-提供者向け2_30">
            <a:extLst>
              <a:ext uri="{FF2B5EF4-FFF2-40B4-BE49-F238E27FC236}">
                <a16:creationId xmlns:a16="http://schemas.microsoft.com/office/drawing/2014/main" id="{2361AAA2-CF31-6F77-775B-8AEBD71E5FD0}"/>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25400"/>
            <a:ext cx="12192000" cy="6805613"/>
          </a:xfrm>
          <a:prstGeom prst="rect">
            <a:avLst/>
          </a:prstGeom>
        </p:spPr>
      </p:pic>
      <p:sp>
        <p:nvSpPr>
          <p:cNvPr id="4" name="正方形/長方形 3">
            <a:extLst>
              <a:ext uri="{FF2B5EF4-FFF2-40B4-BE49-F238E27FC236}">
                <a16:creationId xmlns:a16="http://schemas.microsoft.com/office/drawing/2014/main" id="{C816A532-9053-75AA-7583-A530AD1C4946}"/>
              </a:ext>
            </a:extLst>
          </p:cNvPr>
          <p:cNvSpPr/>
          <p:nvPr/>
        </p:nvSpPr>
        <p:spPr>
          <a:xfrm>
            <a:off x="248651" y="2521819"/>
            <a:ext cx="5738263" cy="4052236"/>
          </a:xfrm>
          <a:prstGeom prst="rect">
            <a:avLst/>
          </a:prstGeom>
          <a:solidFill>
            <a:srgbClr val="6D83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nSpc>
                <a:spcPct val="150000"/>
              </a:lnSpc>
            </a:pPr>
            <a:r>
              <a:rPr lang="ja-JP" altLang="en-US" sz="2600" b="1" dirty="0"/>
              <a:t>・盗まれはしない、盗むやつが悪い</a:t>
            </a:r>
          </a:p>
          <a:p>
            <a:pPr>
              <a:lnSpc>
                <a:spcPct val="150000"/>
              </a:lnSpc>
            </a:pPr>
            <a:r>
              <a:rPr lang="ja-JP" altLang="en-US" sz="2600" b="1" dirty="0"/>
              <a:t>・ガスは誰でも使うものではない</a:t>
            </a:r>
          </a:p>
          <a:p>
            <a:pPr>
              <a:lnSpc>
                <a:spcPct val="150000"/>
              </a:lnSpc>
            </a:pPr>
            <a:r>
              <a:rPr lang="ja-JP" altLang="en-US" sz="2600" b="1" dirty="0"/>
              <a:t>・最近の若い者は（頼りない）</a:t>
            </a:r>
          </a:p>
          <a:p>
            <a:pPr>
              <a:lnSpc>
                <a:spcPct val="150000"/>
              </a:lnSpc>
            </a:pPr>
            <a:r>
              <a:rPr lang="ja-JP" altLang="en-US" sz="2600" b="1" dirty="0"/>
              <a:t>・教えなければ燃焼等の常識も無い</a:t>
            </a:r>
          </a:p>
          <a:p>
            <a:pPr>
              <a:lnSpc>
                <a:spcPct val="150000"/>
              </a:lnSpc>
            </a:pPr>
            <a:r>
              <a:rPr lang="ja-JP" altLang="en-US" sz="2600" b="1" dirty="0"/>
              <a:t>・現場にはベテランがいて大丈夫</a:t>
            </a:r>
          </a:p>
          <a:p>
            <a:pPr>
              <a:lnSpc>
                <a:spcPct val="150000"/>
              </a:lnSpc>
            </a:pPr>
            <a:r>
              <a:rPr lang="ja-JP" altLang="en-US" sz="2600" b="1" dirty="0"/>
              <a:t>・規則を教えておけば守ってくれる</a:t>
            </a:r>
          </a:p>
        </p:txBody>
      </p:sp>
      <p:sp>
        <p:nvSpPr>
          <p:cNvPr id="5" name="正方形/長方形 4">
            <a:extLst>
              <a:ext uri="{FF2B5EF4-FFF2-40B4-BE49-F238E27FC236}">
                <a16:creationId xmlns:a16="http://schemas.microsoft.com/office/drawing/2014/main" id="{CD4416B6-E143-3185-6996-28D6E3F687BD}"/>
              </a:ext>
            </a:extLst>
          </p:cNvPr>
          <p:cNvSpPr/>
          <p:nvPr/>
        </p:nvSpPr>
        <p:spPr>
          <a:xfrm>
            <a:off x="6360695" y="2521819"/>
            <a:ext cx="5831305" cy="4052236"/>
          </a:xfrm>
          <a:prstGeom prst="rect">
            <a:avLst/>
          </a:prstGeom>
          <a:solidFill>
            <a:srgbClr val="F698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nSpc>
                <a:spcPct val="150000"/>
              </a:lnSpc>
            </a:pPr>
            <a:r>
              <a:rPr lang="ja-JP" altLang="en-US" sz="2600" b="1" dirty="0">
                <a:solidFill>
                  <a:schemeClr val="bg1"/>
                </a:solidFill>
              </a:rPr>
              <a:t>・悪人は常に悪事の道具を狙ってる</a:t>
            </a:r>
          </a:p>
          <a:p>
            <a:pPr>
              <a:lnSpc>
                <a:spcPct val="150000"/>
              </a:lnSpc>
            </a:pPr>
            <a:r>
              <a:rPr lang="ja-JP" altLang="en-US" sz="2600" b="1" dirty="0">
                <a:solidFill>
                  <a:schemeClr val="bg1"/>
                </a:solidFill>
              </a:rPr>
              <a:t>・ガスは家庭でも違法行為にも使う</a:t>
            </a:r>
          </a:p>
          <a:p>
            <a:pPr>
              <a:lnSpc>
                <a:spcPct val="150000"/>
              </a:lnSpc>
            </a:pPr>
            <a:r>
              <a:rPr lang="ja-JP" altLang="en-US" sz="2600" b="1" dirty="0">
                <a:solidFill>
                  <a:schemeClr val="bg1"/>
                </a:solidFill>
              </a:rPr>
              <a:t>・現代の家庭は危険予知を育まない</a:t>
            </a:r>
          </a:p>
          <a:p>
            <a:pPr>
              <a:lnSpc>
                <a:spcPct val="150000"/>
              </a:lnSpc>
            </a:pPr>
            <a:r>
              <a:rPr lang="ja-JP" altLang="en-US" sz="2600" b="1" dirty="0">
                <a:solidFill>
                  <a:schemeClr val="bg1"/>
                </a:solidFill>
              </a:rPr>
              <a:t>・昔肌感覚で知っていたものを学ぶ</a:t>
            </a:r>
          </a:p>
          <a:p>
            <a:pPr>
              <a:lnSpc>
                <a:spcPct val="150000"/>
              </a:lnSpc>
            </a:pPr>
            <a:r>
              <a:rPr lang="ja-JP" altLang="en-US" sz="2600" b="1" dirty="0">
                <a:solidFill>
                  <a:schemeClr val="bg1"/>
                </a:solidFill>
              </a:rPr>
              <a:t>・ベテランは初心者常識が判らない</a:t>
            </a:r>
          </a:p>
          <a:p>
            <a:pPr>
              <a:lnSpc>
                <a:spcPct val="150000"/>
              </a:lnSpc>
            </a:pPr>
            <a:r>
              <a:rPr lang="ja-JP" altLang="en-US" sz="2600" b="1" dirty="0">
                <a:solidFill>
                  <a:schemeClr val="bg1"/>
                </a:solidFill>
              </a:rPr>
              <a:t>・規則だけ知れば形だけ守ろうとする</a:t>
            </a:r>
          </a:p>
        </p:txBody>
      </p:sp>
      <p:sp>
        <p:nvSpPr>
          <p:cNvPr id="6" name="正方形/長方形 5">
            <a:extLst>
              <a:ext uri="{FF2B5EF4-FFF2-40B4-BE49-F238E27FC236}">
                <a16:creationId xmlns:a16="http://schemas.microsoft.com/office/drawing/2014/main" id="{634AB312-FC2E-B6AC-2068-6C2265A3D61C}"/>
              </a:ext>
            </a:extLst>
          </p:cNvPr>
          <p:cNvSpPr/>
          <p:nvPr/>
        </p:nvSpPr>
        <p:spPr>
          <a:xfrm>
            <a:off x="5839327" y="2521819"/>
            <a:ext cx="665748" cy="405223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nSpc>
                <a:spcPct val="150000"/>
              </a:lnSpc>
            </a:pPr>
            <a:r>
              <a:rPr lang="ja-JP" altLang="en-US" sz="2600" b="1" dirty="0">
                <a:solidFill>
                  <a:schemeClr val="accent5">
                    <a:lumMod val="75000"/>
                  </a:schemeClr>
                </a:solidFill>
              </a:rPr>
              <a:t>➡</a:t>
            </a:r>
          </a:p>
          <a:p>
            <a:pPr>
              <a:lnSpc>
                <a:spcPct val="150000"/>
              </a:lnSpc>
            </a:pPr>
            <a:r>
              <a:rPr lang="ja-JP" altLang="en-US" sz="2600" b="1" dirty="0">
                <a:solidFill>
                  <a:schemeClr val="accent5">
                    <a:lumMod val="75000"/>
                  </a:schemeClr>
                </a:solidFill>
              </a:rPr>
              <a:t>➡</a:t>
            </a:r>
          </a:p>
          <a:p>
            <a:pPr>
              <a:lnSpc>
                <a:spcPct val="150000"/>
              </a:lnSpc>
            </a:pPr>
            <a:r>
              <a:rPr lang="ja-JP" altLang="en-US" sz="2600" b="1" dirty="0">
                <a:solidFill>
                  <a:schemeClr val="accent5">
                    <a:lumMod val="75000"/>
                  </a:schemeClr>
                </a:solidFill>
              </a:rPr>
              <a:t>➡</a:t>
            </a:r>
          </a:p>
          <a:p>
            <a:pPr>
              <a:lnSpc>
                <a:spcPct val="150000"/>
              </a:lnSpc>
            </a:pPr>
            <a:r>
              <a:rPr lang="ja-JP" altLang="en-US" sz="2600" b="1" dirty="0">
                <a:solidFill>
                  <a:schemeClr val="accent5">
                    <a:lumMod val="75000"/>
                  </a:schemeClr>
                </a:solidFill>
              </a:rPr>
              <a:t>➡</a:t>
            </a:r>
          </a:p>
          <a:p>
            <a:pPr>
              <a:lnSpc>
                <a:spcPct val="150000"/>
              </a:lnSpc>
            </a:pPr>
            <a:r>
              <a:rPr lang="ja-JP" altLang="en-US" sz="2600" b="1" dirty="0">
                <a:solidFill>
                  <a:schemeClr val="accent5">
                    <a:lumMod val="75000"/>
                  </a:schemeClr>
                </a:solidFill>
              </a:rPr>
              <a:t>➡</a:t>
            </a:r>
          </a:p>
          <a:p>
            <a:pPr>
              <a:lnSpc>
                <a:spcPct val="150000"/>
              </a:lnSpc>
            </a:pPr>
            <a:r>
              <a:rPr lang="ja-JP" altLang="en-US" sz="2600" b="1" dirty="0">
                <a:solidFill>
                  <a:schemeClr val="accent5">
                    <a:lumMod val="75000"/>
                  </a:schemeClr>
                </a:solidFill>
              </a:rPr>
              <a:t>➡</a:t>
            </a:r>
          </a:p>
        </p:txBody>
      </p:sp>
      <p:sp>
        <p:nvSpPr>
          <p:cNvPr id="7" name="テキスト ボックス 6">
            <a:extLst>
              <a:ext uri="{FF2B5EF4-FFF2-40B4-BE49-F238E27FC236}">
                <a16:creationId xmlns:a16="http://schemas.microsoft.com/office/drawing/2014/main" id="{475D6C98-A537-00B3-60E7-E4932212DC42}"/>
              </a:ext>
            </a:extLst>
          </p:cNvPr>
          <p:cNvSpPr txBox="1"/>
          <p:nvPr/>
        </p:nvSpPr>
        <p:spPr>
          <a:xfrm>
            <a:off x="87206" y="99279"/>
            <a:ext cx="11799416" cy="707886"/>
          </a:xfrm>
          <a:prstGeom prst="rect">
            <a:avLst/>
          </a:prstGeom>
          <a:solidFill>
            <a:schemeClr val="tx1"/>
          </a:solidFill>
        </p:spPr>
        <p:txBody>
          <a:bodyPr wrap="square">
            <a:spAutoFit/>
          </a:bodyPr>
          <a:lstStyle/>
          <a:p>
            <a:r>
              <a:rPr kumimoji="1" lang="en-US" altLang="ja-JP" sz="4000" b="1" dirty="0">
                <a:solidFill>
                  <a:schemeClr val="bg1"/>
                </a:solidFill>
                <a:latin typeface="えのころ角ゴシック" panose="020B0500000000000000" pitchFamily="34" charset="-128"/>
                <a:ea typeface="えのころ角ゴシック" panose="020B0500000000000000" pitchFamily="34" charset="-128"/>
                <a:cs typeface="おおばこMゴシック Medium" panose="020B0603020203020204" pitchFamily="50" charset="-128"/>
              </a:rPr>
              <a:t>p27-28</a:t>
            </a:r>
            <a:r>
              <a:rPr lang="ja-JP" altLang="en-US" sz="4000" b="1" dirty="0">
                <a:solidFill>
                  <a:schemeClr val="bg1"/>
                </a:solidFill>
                <a:latin typeface="えのころ角ゴシック" panose="020B0500000000000000" pitchFamily="34" charset="-128"/>
                <a:ea typeface="えのころ角ゴシック" panose="020B0500000000000000" pitchFamily="34" charset="-128"/>
                <a:cs typeface="おおばこMゴシック Medium" panose="020B0603020203020204" pitchFamily="50" charset="-128"/>
              </a:rPr>
              <a:t> </a:t>
            </a:r>
            <a:r>
              <a:rPr kumimoji="1" lang="ja-JP" altLang="en-US" sz="4000" b="1" dirty="0">
                <a:solidFill>
                  <a:schemeClr val="bg1"/>
                </a:solidFill>
                <a:latin typeface="えのころ角ゴシック" panose="020B0500000000000000" pitchFamily="34" charset="-128"/>
                <a:ea typeface="えのころ角ゴシック" panose="020B0500000000000000" pitchFamily="34" charset="-128"/>
                <a:cs typeface="おおばこMゴシック Medium" panose="020B0603020203020204" pitchFamily="50" charset="-128"/>
              </a:rPr>
              <a:t>その他高圧ガスの危険性 パラダイムシフト</a:t>
            </a:r>
            <a:endParaRPr lang="ja-JP" altLang="en-US" sz="4000" b="1" dirty="0">
              <a:latin typeface="えのころ角ゴシック" panose="020B0500000000000000" pitchFamily="34" charset="-128"/>
              <a:ea typeface="えのころ角ゴシック" panose="020B0500000000000000" pitchFamily="34" charset="-128"/>
            </a:endParaRPr>
          </a:p>
        </p:txBody>
      </p:sp>
    </p:spTree>
    <p:extLst>
      <p:ext uri="{BB962C8B-B14F-4D97-AF65-F5344CB8AC3E}">
        <p14:creationId xmlns:p14="http://schemas.microsoft.com/office/powerpoint/2010/main" val="31970733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高圧ガスの保安心得2026解説プレゼン-提供者向け2_19">
            <a:extLst>
              <a:ext uri="{FF2B5EF4-FFF2-40B4-BE49-F238E27FC236}">
                <a16:creationId xmlns:a16="http://schemas.microsoft.com/office/drawing/2014/main" id="{537E23A6-24EF-F633-9ED2-46E6B11D163A}"/>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25400"/>
            <a:ext cx="12192000" cy="6805613"/>
          </a:xfrm>
          <a:prstGeom prst="rect">
            <a:avLst/>
          </a:prstGeom>
        </p:spPr>
      </p:pic>
      <p:sp>
        <p:nvSpPr>
          <p:cNvPr id="4" name="テキスト ボックス 3">
            <a:extLst>
              <a:ext uri="{FF2B5EF4-FFF2-40B4-BE49-F238E27FC236}">
                <a16:creationId xmlns:a16="http://schemas.microsoft.com/office/drawing/2014/main" id="{AD631F92-63AC-A402-F1BF-69828859249D}"/>
              </a:ext>
            </a:extLst>
          </p:cNvPr>
          <p:cNvSpPr txBox="1"/>
          <p:nvPr/>
        </p:nvSpPr>
        <p:spPr>
          <a:xfrm>
            <a:off x="5832909" y="108904"/>
            <a:ext cx="6150544" cy="707886"/>
          </a:xfrm>
          <a:prstGeom prst="rect">
            <a:avLst/>
          </a:prstGeom>
          <a:solidFill>
            <a:srgbClr val="F3F3F3"/>
          </a:solidFill>
        </p:spPr>
        <p:txBody>
          <a:bodyPr wrap="square">
            <a:spAutoFit/>
          </a:bodyPr>
          <a:lstStyle/>
          <a:p>
            <a:r>
              <a:rPr kumimoji="1" lang="ja-JP" altLang="en-US" sz="4000" b="1" dirty="0">
                <a:solidFill>
                  <a:schemeClr val="bg1"/>
                </a:solidFill>
                <a:latin typeface="えのころ角ゴシック" panose="020B0500000000000000" pitchFamily="34" charset="-128"/>
                <a:ea typeface="えのころ角ゴシック" panose="020B0500000000000000" pitchFamily="34" charset="-128"/>
                <a:cs typeface="おおばこMゴシック Medium" panose="020B0603020203020204" pitchFamily="50" charset="-128"/>
              </a:rPr>
              <a:t>エネルギーの変換  </a:t>
            </a:r>
            <a:r>
              <a:rPr kumimoji="1" lang="en-US" altLang="ja-JP" sz="4000" b="1" dirty="0">
                <a:solidFill>
                  <a:schemeClr val="bg1"/>
                </a:solidFill>
                <a:latin typeface="えのころ角ゴシック" panose="020B0500000000000000" pitchFamily="34" charset="-128"/>
                <a:ea typeface="えのころ角ゴシック" panose="020B0500000000000000" pitchFamily="34" charset="-128"/>
                <a:cs typeface="おおばこMゴシック Medium" panose="020B0603020203020204" pitchFamily="50" charset="-128"/>
              </a:rPr>
              <a:t>p05</a:t>
            </a:r>
            <a:endParaRPr lang="ja-JP" altLang="en-US" sz="4000" b="1" dirty="0">
              <a:latin typeface="えのころ角ゴシック" panose="020B0500000000000000" pitchFamily="34" charset="-128"/>
              <a:ea typeface="えのころ角ゴシック" panose="020B0500000000000000" pitchFamily="34" charset="-128"/>
            </a:endParaRPr>
          </a:p>
        </p:txBody>
      </p:sp>
    </p:spTree>
    <p:extLst>
      <p:ext uri="{BB962C8B-B14F-4D97-AF65-F5344CB8AC3E}">
        <p14:creationId xmlns:p14="http://schemas.microsoft.com/office/powerpoint/2010/main" val="16683117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高圧ガスの保安心得2026解説プレゼン-提供者向け2_27">
            <a:extLst>
              <a:ext uri="{FF2B5EF4-FFF2-40B4-BE49-F238E27FC236}">
                <a16:creationId xmlns:a16="http://schemas.microsoft.com/office/drawing/2014/main" id="{7AD2B7A0-83DB-D499-C9A1-3CC744FCB0D4}"/>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25400"/>
            <a:ext cx="12192000" cy="6805613"/>
          </a:xfrm>
          <a:prstGeom prst="rect">
            <a:avLst/>
          </a:prstGeom>
        </p:spPr>
      </p:pic>
      <p:sp>
        <p:nvSpPr>
          <p:cNvPr id="4" name="テキスト ボックス 3">
            <a:extLst>
              <a:ext uri="{FF2B5EF4-FFF2-40B4-BE49-F238E27FC236}">
                <a16:creationId xmlns:a16="http://schemas.microsoft.com/office/drawing/2014/main" id="{3A8F0656-5FFD-DB4F-7519-FC82A9F658B0}"/>
              </a:ext>
            </a:extLst>
          </p:cNvPr>
          <p:cNvSpPr txBox="1"/>
          <p:nvPr/>
        </p:nvSpPr>
        <p:spPr>
          <a:xfrm>
            <a:off x="0" y="195532"/>
            <a:ext cx="760396" cy="461665"/>
          </a:xfrm>
          <a:prstGeom prst="rect">
            <a:avLst/>
          </a:prstGeom>
          <a:solidFill>
            <a:srgbClr val="F3F3F3"/>
          </a:solidFill>
        </p:spPr>
        <p:txBody>
          <a:bodyPr wrap="square">
            <a:spAutoFit/>
          </a:bodyPr>
          <a:lstStyle/>
          <a:p>
            <a:r>
              <a:rPr kumimoji="1" lang="en-US" altLang="ja-JP" sz="2400" b="1" dirty="0">
                <a:solidFill>
                  <a:schemeClr val="bg1"/>
                </a:solidFill>
                <a:latin typeface="えのころ角ゴシック" panose="020B0500000000000000" pitchFamily="34" charset="-128"/>
                <a:ea typeface="えのころ角ゴシック" panose="020B0500000000000000" pitchFamily="34" charset="-128"/>
                <a:cs typeface="おおばこMゴシック Medium" panose="020B0603020203020204" pitchFamily="50" charset="-128"/>
              </a:rPr>
              <a:t>p15</a:t>
            </a:r>
            <a:endParaRPr lang="ja-JP" altLang="en-US" sz="2400" b="1" dirty="0">
              <a:latin typeface="えのころ角ゴシック" panose="020B0500000000000000" pitchFamily="34" charset="-128"/>
              <a:ea typeface="えのころ角ゴシック" panose="020B0500000000000000" pitchFamily="34" charset="-128"/>
            </a:endParaRPr>
          </a:p>
        </p:txBody>
      </p:sp>
    </p:spTree>
    <p:extLst>
      <p:ext uri="{BB962C8B-B14F-4D97-AF65-F5344CB8AC3E}">
        <p14:creationId xmlns:p14="http://schemas.microsoft.com/office/powerpoint/2010/main" val="35458112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FE2A71-7358-7FAB-A682-A9A28A9E6458}"/>
            </a:ext>
          </a:extLst>
        </p:cNvPr>
        <p:cNvGrpSpPr/>
        <p:nvPr/>
      </p:nvGrpSpPr>
      <p:grpSpPr>
        <a:xfrm>
          <a:off x="0" y="0"/>
          <a:ext cx="0" cy="0"/>
          <a:chOff x="0" y="0"/>
          <a:chExt cx="0" cy="0"/>
        </a:xfrm>
      </p:grpSpPr>
      <p:pic>
        <p:nvPicPr>
          <p:cNvPr id="3" name="図 2" descr="武器 が含まれている画像&#10;&#10;AI 生成コンテンツは誤りを含む可能性があります。">
            <a:extLst>
              <a:ext uri="{FF2B5EF4-FFF2-40B4-BE49-F238E27FC236}">
                <a16:creationId xmlns:a16="http://schemas.microsoft.com/office/drawing/2014/main" id="{BD1F311B-7F11-4449-6CE2-A20B5DE728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6952"/>
            <a:ext cx="12192000" cy="6804095"/>
          </a:xfrm>
          <a:prstGeom prst="rect">
            <a:avLst/>
          </a:prstGeom>
        </p:spPr>
      </p:pic>
      <p:pic>
        <p:nvPicPr>
          <p:cNvPr id="5" name="図 4" descr="黒いバックグラウンドの前に立っている男性&#10;&#10;AI 生成コンテンツは誤りを含む可能性があります。">
            <a:extLst>
              <a:ext uri="{FF2B5EF4-FFF2-40B4-BE49-F238E27FC236}">
                <a16:creationId xmlns:a16="http://schemas.microsoft.com/office/drawing/2014/main" id="{6DCC4062-6007-1052-E9CF-F868A4912F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6952"/>
            <a:ext cx="12192000" cy="6831048"/>
          </a:xfrm>
          <a:prstGeom prst="rect">
            <a:avLst/>
          </a:prstGeom>
        </p:spPr>
      </p:pic>
      <p:sp>
        <p:nvSpPr>
          <p:cNvPr id="8" name="正方形/長方形 7">
            <a:extLst>
              <a:ext uri="{FF2B5EF4-FFF2-40B4-BE49-F238E27FC236}">
                <a16:creationId xmlns:a16="http://schemas.microsoft.com/office/drawing/2014/main" id="{D00B2B40-59D9-19E7-9663-083F9F50BE0D}"/>
              </a:ext>
            </a:extLst>
          </p:cNvPr>
          <p:cNvSpPr/>
          <p:nvPr/>
        </p:nvSpPr>
        <p:spPr>
          <a:xfrm>
            <a:off x="8574157" y="571501"/>
            <a:ext cx="1961321" cy="571500"/>
          </a:xfrm>
          <a:prstGeom prst="rect">
            <a:avLst/>
          </a:prstGeom>
          <a:solidFill>
            <a:srgbClr val="EBEBEB">
              <a:alpha val="7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 name="テキスト ボックス 6">
            <a:extLst>
              <a:ext uri="{FF2B5EF4-FFF2-40B4-BE49-F238E27FC236}">
                <a16:creationId xmlns:a16="http://schemas.microsoft.com/office/drawing/2014/main" id="{A987D095-9951-3D93-18A4-BBC702B729A9}"/>
              </a:ext>
            </a:extLst>
          </p:cNvPr>
          <p:cNvSpPr txBox="1"/>
          <p:nvPr/>
        </p:nvSpPr>
        <p:spPr>
          <a:xfrm>
            <a:off x="437322" y="436114"/>
            <a:ext cx="11661912" cy="861774"/>
          </a:xfrm>
          <a:prstGeom prst="rect">
            <a:avLst/>
          </a:prstGeom>
          <a:noFill/>
        </p:spPr>
        <p:txBody>
          <a:bodyPr wrap="square">
            <a:spAutoFit/>
          </a:bodyPr>
          <a:lstStyle/>
          <a:p>
            <a:r>
              <a:rPr kumimoji="1" lang="ja-JP" altLang="en-US" sz="5000" dirty="0">
                <a:solidFill>
                  <a:schemeClr val="bg1"/>
                </a:solidFill>
                <a:latin typeface="おおばこMゴシック Heavy" panose="020B0803020203020204" pitchFamily="50" charset="-128"/>
                <a:ea typeface="おおばこMゴシック Heavy" panose="020B0803020203020204" pitchFamily="50" charset="-128"/>
                <a:cs typeface="おおばこMゴシック Heavy" panose="020B0803020203020204" pitchFamily="50" charset="-128"/>
              </a:rPr>
              <a:t>安全装置を外してするガンアクション</a:t>
            </a:r>
          </a:p>
        </p:txBody>
      </p:sp>
      <p:sp>
        <p:nvSpPr>
          <p:cNvPr id="10" name="テキスト ボックス 9">
            <a:extLst>
              <a:ext uri="{FF2B5EF4-FFF2-40B4-BE49-F238E27FC236}">
                <a16:creationId xmlns:a16="http://schemas.microsoft.com/office/drawing/2014/main" id="{F19E194C-C22D-4378-4A56-9DFC448356C8}"/>
              </a:ext>
            </a:extLst>
          </p:cNvPr>
          <p:cNvSpPr txBox="1"/>
          <p:nvPr/>
        </p:nvSpPr>
        <p:spPr>
          <a:xfrm>
            <a:off x="646509" y="1748522"/>
            <a:ext cx="6740128" cy="3046988"/>
          </a:xfrm>
          <a:prstGeom prst="rect">
            <a:avLst/>
          </a:prstGeom>
          <a:noFill/>
        </p:spPr>
        <p:txBody>
          <a:bodyPr wrap="square">
            <a:spAutoFit/>
          </a:bodyPr>
          <a:lstStyle/>
          <a:p>
            <a:r>
              <a:rPr lang="ja-JP" altLang="en-US" sz="3200" dirty="0">
                <a:solidFill>
                  <a:schemeClr val="bg1"/>
                </a:solidFill>
                <a:latin typeface="はこべら丸ゴシックA ExtraBold" pitchFamily="2" charset="-128"/>
                <a:ea typeface="はこべら丸ゴシックA ExtraBold" pitchFamily="2" charset="-128"/>
              </a:rPr>
              <a:t>保安意識なくガスを扱うことは、安全装置を外した自動拳銃を指一本でくるくる回しているのと同じ</a:t>
            </a:r>
          </a:p>
          <a:p>
            <a:r>
              <a:rPr lang="ja-JP" altLang="en-US" sz="3200" dirty="0">
                <a:solidFill>
                  <a:schemeClr val="bg1"/>
                </a:solidFill>
                <a:latin typeface="はこべら丸ゴシックA ExtraBold" pitchFamily="2" charset="-128"/>
                <a:ea typeface="はこべら丸ゴシックA ExtraBold" pitchFamily="2" charset="-128"/>
              </a:rPr>
              <a:t>暴発しパニックになっても、弾倉が空になるまで、自分と周囲の仲間を無差別に掃射し続ける</a:t>
            </a:r>
          </a:p>
        </p:txBody>
      </p:sp>
      <p:sp>
        <p:nvSpPr>
          <p:cNvPr id="12" name="テキスト ボックス 11">
            <a:extLst>
              <a:ext uri="{FF2B5EF4-FFF2-40B4-BE49-F238E27FC236}">
                <a16:creationId xmlns:a16="http://schemas.microsoft.com/office/drawing/2014/main" id="{EC912AB1-D18F-36BE-7538-154B9D922A3B}"/>
              </a:ext>
            </a:extLst>
          </p:cNvPr>
          <p:cNvSpPr txBox="1"/>
          <p:nvPr/>
        </p:nvSpPr>
        <p:spPr>
          <a:xfrm>
            <a:off x="1053703" y="5284677"/>
            <a:ext cx="6747273" cy="954107"/>
          </a:xfrm>
          <a:prstGeom prst="rect">
            <a:avLst/>
          </a:prstGeom>
          <a:noFill/>
        </p:spPr>
        <p:txBody>
          <a:bodyPr wrap="square">
            <a:spAutoFit/>
          </a:bodyPr>
          <a:lstStyle/>
          <a:p>
            <a:r>
              <a:rPr lang="ja-JP" altLang="en-US" sz="2800" b="1" dirty="0">
                <a:solidFill>
                  <a:schemeClr val="bg1"/>
                </a:solidFill>
              </a:rPr>
              <a:t>「拳銃については詳しくない。</a:t>
            </a:r>
          </a:p>
          <a:p>
            <a:pPr indent="185738"/>
            <a:r>
              <a:rPr lang="ja-JP" altLang="en-US" sz="2800" b="1" dirty="0">
                <a:solidFill>
                  <a:schemeClr val="bg1"/>
                </a:solidFill>
              </a:rPr>
              <a:t>拳銃販売店に任していた」は通らない</a:t>
            </a:r>
          </a:p>
        </p:txBody>
      </p:sp>
      <p:sp>
        <p:nvSpPr>
          <p:cNvPr id="4" name="テキスト ボックス 3">
            <a:extLst>
              <a:ext uri="{FF2B5EF4-FFF2-40B4-BE49-F238E27FC236}">
                <a16:creationId xmlns:a16="http://schemas.microsoft.com/office/drawing/2014/main" id="{CE9277FD-62E8-D682-4881-3D50C41AD478}"/>
              </a:ext>
            </a:extLst>
          </p:cNvPr>
          <p:cNvSpPr txBox="1"/>
          <p:nvPr/>
        </p:nvSpPr>
        <p:spPr>
          <a:xfrm>
            <a:off x="10668389" y="1565706"/>
            <a:ext cx="1754204" cy="615553"/>
          </a:xfrm>
          <a:prstGeom prst="rect">
            <a:avLst/>
          </a:prstGeom>
          <a:noFill/>
        </p:spPr>
        <p:txBody>
          <a:bodyPr wrap="square">
            <a:spAutoFit/>
          </a:bodyPr>
          <a:lstStyle/>
          <a:p>
            <a:r>
              <a:rPr kumimoji="1" lang="en-US" altLang="ja-JP" sz="3400" b="1" dirty="0">
                <a:solidFill>
                  <a:schemeClr val="bg1"/>
                </a:solidFill>
                <a:latin typeface="えのころ角ゴシック" panose="020B0500000000000000" pitchFamily="34" charset="-128"/>
                <a:ea typeface="えのころ角ゴシック" panose="020B0500000000000000" pitchFamily="34" charset="-128"/>
                <a:cs typeface="おおばこMゴシック Medium" panose="020B0603020203020204" pitchFamily="50" charset="-128"/>
              </a:rPr>
              <a:t>p03</a:t>
            </a:r>
            <a:endParaRPr lang="ja-JP" altLang="en-US" sz="3400" b="1" dirty="0">
              <a:latin typeface="えのころ角ゴシック" panose="020B0500000000000000" pitchFamily="34" charset="-128"/>
              <a:ea typeface="えのころ角ゴシック" panose="020B0500000000000000" pitchFamily="34" charset="-128"/>
            </a:endParaRPr>
          </a:p>
        </p:txBody>
      </p:sp>
    </p:spTree>
    <p:extLst>
      <p:ext uri="{BB962C8B-B14F-4D97-AF65-F5344CB8AC3E}">
        <p14:creationId xmlns:p14="http://schemas.microsoft.com/office/powerpoint/2010/main" val="3455085221"/>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高圧ガスの保安心得2026解説プレゼン-提供者向け2_22">
            <a:extLst>
              <a:ext uri="{FF2B5EF4-FFF2-40B4-BE49-F238E27FC236}">
                <a16:creationId xmlns:a16="http://schemas.microsoft.com/office/drawing/2014/main" id="{ADA542C6-0435-08DF-D718-AE0208163025}"/>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25400"/>
            <a:ext cx="12192000" cy="6805613"/>
          </a:xfrm>
          <a:prstGeom prst="rect">
            <a:avLst/>
          </a:prstGeom>
        </p:spPr>
      </p:pic>
      <p:sp>
        <p:nvSpPr>
          <p:cNvPr id="4" name="テキスト ボックス 3">
            <a:extLst>
              <a:ext uri="{FF2B5EF4-FFF2-40B4-BE49-F238E27FC236}">
                <a16:creationId xmlns:a16="http://schemas.microsoft.com/office/drawing/2014/main" id="{A5A1D30F-B2E4-C906-BDBB-DCE15166684D}"/>
              </a:ext>
            </a:extLst>
          </p:cNvPr>
          <p:cNvSpPr txBox="1"/>
          <p:nvPr/>
        </p:nvSpPr>
        <p:spPr>
          <a:xfrm>
            <a:off x="1973180" y="176282"/>
            <a:ext cx="1203157" cy="707886"/>
          </a:xfrm>
          <a:prstGeom prst="rect">
            <a:avLst/>
          </a:prstGeom>
          <a:solidFill>
            <a:schemeClr val="tx1"/>
          </a:solidFill>
        </p:spPr>
        <p:txBody>
          <a:bodyPr wrap="square">
            <a:spAutoFit/>
          </a:bodyPr>
          <a:lstStyle/>
          <a:p>
            <a:r>
              <a:rPr kumimoji="1" lang="en-US" altLang="ja-JP" sz="4000" b="1" dirty="0">
                <a:solidFill>
                  <a:schemeClr val="bg1"/>
                </a:solidFill>
                <a:latin typeface="えのころ角ゴシック" panose="020B0500000000000000" pitchFamily="34" charset="-128"/>
                <a:ea typeface="えのころ角ゴシック" panose="020B0500000000000000" pitchFamily="34" charset="-128"/>
                <a:cs typeface="おおばこMゴシック Medium" panose="020B0603020203020204" pitchFamily="50" charset="-128"/>
              </a:rPr>
              <a:t>p10</a:t>
            </a:r>
            <a:endParaRPr lang="ja-JP" altLang="en-US" sz="4000" b="1" dirty="0">
              <a:latin typeface="えのころ角ゴシック" panose="020B0500000000000000" pitchFamily="34" charset="-128"/>
              <a:ea typeface="えのころ角ゴシック" panose="020B0500000000000000" pitchFamily="34" charset="-128"/>
            </a:endParaRPr>
          </a:p>
        </p:txBody>
      </p:sp>
    </p:spTree>
    <p:extLst>
      <p:ext uri="{BB962C8B-B14F-4D97-AF65-F5344CB8AC3E}">
        <p14:creationId xmlns:p14="http://schemas.microsoft.com/office/powerpoint/2010/main" val="8933098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344B6F-2014-A391-29D1-05229A156939}"/>
            </a:ext>
          </a:extLst>
        </p:cNvPr>
        <p:cNvGrpSpPr/>
        <p:nvPr/>
      </p:nvGrpSpPr>
      <p:grpSpPr>
        <a:xfrm>
          <a:off x="0" y="0"/>
          <a:ext cx="0" cy="0"/>
          <a:chOff x="0" y="0"/>
          <a:chExt cx="0" cy="0"/>
        </a:xfrm>
      </p:grpSpPr>
      <p:pic>
        <p:nvPicPr>
          <p:cNvPr id="3" name="図 2" descr="ダイアグラム&#10;&#10;AI 生成コンテンツは誤りを含む可能性があります。">
            <a:extLst>
              <a:ext uri="{FF2B5EF4-FFF2-40B4-BE49-F238E27FC236}">
                <a16:creationId xmlns:a16="http://schemas.microsoft.com/office/drawing/2014/main" id="{4393571E-5C6E-CFD7-18D5-1A2E45D922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6952"/>
            <a:ext cx="12192000" cy="6804095"/>
          </a:xfrm>
          <a:prstGeom prst="rect">
            <a:avLst/>
          </a:prstGeom>
        </p:spPr>
      </p:pic>
      <p:pic>
        <p:nvPicPr>
          <p:cNvPr id="2" name="12-小学校高学年の子が、危険性を知って、ある-高圧ガスの保安心得p3：無関心の代償">
            <a:hlinkClick r:id="" action="ppaction://media"/>
            <a:extLst>
              <a:ext uri="{FF2B5EF4-FFF2-40B4-BE49-F238E27FC236}">
                <a16:creationId xmlns:a16="http://schemas.microsoft.com/office/drawing/2014/main" id="{1441ADBE-CE60-7510-9E19-3202B93321C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64525" y="-879475"/>
            <a:ext cx="609600" cy="609600"/>
          </a:xfrm>
          <a:prstGeom prst="rect">
            <a:avLst/>
          </a:prstGeom>
        </p:spPr>
      </p:pic>
    </p:spTree>
    <p:extLst>
      <p:ext uri="{BB962C8B-B14F-4D97-AF65-F5344CB8AC3E}">
        <p14:creationId xmlns:p14="http://schemas.microsoft.com/office/powerpoint/2010/main" val="877499906"/>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01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高圧ガスの保安心得2026解説プレゼン-提供者向け2_21">
            <a:extLst>
              <a:ext uri="{FF2B5EF4-FFF2-40B4-BE49-F238E27FC236}">
                <a16:creationId xmlns:a16="http://schemas.microsoft.com/office/drawing/2014/main" id="{601F22E6-E998-5067-D950-5E07E142925F}"/>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25400"/>
            <a:ext cx="12192000" cy="6805613"/>
          </a:xfrm>
          <a:prstGeom prst="rect">
            <a:avLst/>
          </a:prstGeom>
        </p:spPr>
      </p:pic>
      <p:sp>
        <p:nvSpPr>
          <p:cNvPr id="4" name="テキスト ボックス 3">
            <a:extLst>
              <a:ext uri="{FF2B5EF4-FFF2-40B4-BE49-F238E27FC236}">
                <a16:creationId xmlns:a16="http://schemas.microsoft.com/office/drawing/2014/main" id="{58F9F444-4E1C-E566-3C30-2808FD94CFC2}"/>
              </a:ext>
            </a:extLst>
          </p:cNvPr>
          <p:cNvSpPr txBox="1"/>
          <p:nvPr/>
        </p:nvSpPr>
        <p:spPr>
          <a:xfrm>
            <a:off x="5245768" y="224408"/>
            <a:ext cx="741145" cy="615553"/>
          </a:xfrm>
          <a:prstGeom prst="rect">
            <a:avLst/>
          </a:prstGeom>
          <a:solidFill>
            <a:srgbClr val="F3F3F3"/>
          </a:solidFill>
        </p:spPr>
        <p:txBody>
          <a:bodyPr wrap="square">
            <a:spAutoFit/>
          </a:bodyPr>
          <a:lstStyle/>
          <a:p>
            <a:r>
              <a:rPr kumimoji="1" lang="en-US" altLang="ja-JP" sz="3400" b="1" dirty="0">
                <a:solidFill>
                  <a:schemeClr val="bg1"/>
                </a:solidFill>
                <a:latin typeface="えのころ角ゴシック" panose="020B0500000000000000" pitchFamily="34" charset="-128"/>
                <a:ea typeface="えのころ角ゴシック" panose="020B0500000000000000" pitchFamily="34" charset="-128"/>
                <a:cs typeface="おおばこMゴシック Medium" panose="020B0603020203020204" pitchFamily="50" charset="-128"/>
              </a:rPr>
              <a:t>p9</a:t>
            </a:r>
            <a:endParaRPr lang="ja-JP" altLang="en-US" sz="3400" b="1" dirty="0">
              <a:latin typeface="えのころ角ゴシック" panose="020B0500000000000000" pitchFamily="34" charset="-128"/>
              <a:ea typeface="えのころ角ゴシック" panose="020B0500000000000000" pitchFamily="34" charset="-128"/>
            </a:endParaRPr>
          </a:p>
        </p:txBody>
      </p:sp>
    </p:spTree>
    <p:extLst>
      <p:ext uri="{BB962C8B-B14F-4D97-AF65-F5344CB8AC3E}">
        <p14:creationId xmlns:p14="http://schemas.microsoft.com/office/powerpoint/2010/main" val="34658040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0FAD0E-5B0D-48F4-58D7-1091B0AED999}"/>
            </a:ext>
          </a:extLst>
        </p:cNvPr>
        <p:cNvGrpSpPr/>
        <p:nvPr/>
      </p:nvGrpSpPr>
      <p:grpSpPr>
        <a:xfrm>
          <a:off x="0" y="0"/>
          <a:ext cx="0" cy="0"/>
          <a:chOff x="0" y="0"/>
          <a:chExt cx="0" cy="0"/>
        </a:xfrm>
      </p:grpSpPr>
      <p:pic>
        <p:nvPicPr>
          <p:cNvPr id="3" name="図 2" descr="高圧ガスの保安心得2026解説プレゼン-提供者向け2_22">
            <a:extLst>
              <a:ext uri="{FF2B5EF4-FFF2-40B4-BE49-F238E27FC236}">
                <a16:creationId xmlns:a16="http://schemas.microsoft.com/office/drawing/2014/main" id="{939E9C2E-16CD-1274-B066-5430465F7990}"/>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25400"/>
            <a:ext cx="12192000" cy="6805613"/>
          </a:xfrm>
          <a:prstGeom prst="rect">
            <a:avLst/>
          </a:prstGeom>
        </p:spPr>
      </p:pic>
      <p:pic>
        <p:nvPicPr>
          <p:cNvPr id="6" name="図 5" descr="テキスト, 本 が含まれている画像&#10;&#10;AI 生成コンテンツは誤りを含む可能性があります。">
            <a:extLst>
              <a:ext uri="{FF2B5EF4-FFF2-40B4-BE49-F238E27FC236}">
                <a16:creationId xmlns:a16="http://schemas.microsoft.com/office/drawing/2014/main" id="{C0BBB86B-2010-7A92-066B-078145AB334B}"/>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20000"/>
                    </a14:imgEffect>
                  </a14:imgLayer>
                </a14:imgProps>
              </a:ext>
            </a:extLst>
          </a:blip>
          <a:srcRect b="15721"/>
          <a:stretch>
            <a:fillRect/>
          </a:stretch>
        </p:blipFill>
        <p:spPr>
          <a:xfrm>
            <a:off x="-386913" y="945718"/>
            <a:ext cx="9361579" cy="5912282"/>
          </a:xfrm>
          <a:prstGeom prst="rect">
            <a:avLst/>
          </a:prstGeom>
        </p:spPr>
      </p:pic>
      <p:sp>
        <p:nvSpPr>
          <p:cNvPr id="4" name="テキスト ボックス 3">
            <a:extLst>
              <a:ext uri="{FF2B5EF4-FFF2-40B4-BE49-F238E27FC236}">
                <a16:creationId xmlns:a16="http://schemas.microsoft.com/office/drawing/2014/main" id="{A0BF9D22-D33F-842A-5EB1-0F64096645F3}"/>
              </a:ext>
            </a:extLst>
          </p:cNvPr>
          <p:cNvSpPr txBox="1"/>
          <p:nvPr/>
        </p:nvSpPr>
        <p:spPr>
          <a:xfrm>
            <a:off x="118980" y="149030"/>
            <a:ext cx="11979886" cy="707886"/>
          </a:xfrm>
          <a:prstGeom prst="rect">
            <a:avLst/>
          </a:prstGeom>
          <a:solidFill>
            <a:schemeClr val="tx1"/>
          </a:solidFill>
        </p:spPr>
        <p:txBody>
          <a:bodyPr wrap="square">
            <a:spAutoFit/>
          </a:bodyPr>
          <a:lstStyle/>
          <a:p>
            <a:r>
              <a:rPr kumimoji="1" lang="en-US" altLang="ja-JP" sz="4000" b="1" dirty="0">
                <a:solidFill>
                  <a:schemeClr val="bg1"/>
                </a:solidFill>
                <a:latin typeface="えのころ角ゴシック" panose="020B0500000000000000" pitchFamily="34" charset="-128"/>
                <a:ea typeface="えのころ角ゴシック" panose="020B0500000000000000" pitchFamily="34" charset="-128"/>
                <a:cs typeface="おおばこMゴシック Medium" panose="020B0603020203020204" pitchFamily="50" charset="-128"/>
              </a:rPr>
              <a:t>p22</a:t>
            </a:r>
            <a:r>
              <a:rPr kumimoji="1" lang="ja-JP" altLang="en-US" sz="4000" b="1" dirty="0">
                <a:solidFill>
                  <a:schemeClr val="bg1"/>
                </a:solidFill>
                <a:latin typeface="えのころ角ゴシック" panose="020B0500000000000000" pitchFamily="34" charset="-128"/>
                <a:ea typeface="えのころ角ゴシック" panose="020B0500000000000000" pitchFamily="34" charset="-128"/>
                <a:cs typeface="おおばこMゴシック Medium" panose="020B0603020203020204" pitchFamily="50" charset="-128"/>
              </a:rPr>
              <a:t> </a:t>
            </a:r>
            <a:r>
              <a:rPr lang="ja-JP" altLang="en-US" sz="3600" b="1" dirty="0">
                <a:solidFill>
                  <a:schemeClr val="bg1"/>
                </a:solidFill>
                <a:latin typeface="おおばこMゴシック Medium" panose="020B0603020203020204" pitchFamily="50" charset="-128"/>
                <a:ea typeface="おおばこMゴシック Medium" panose="020B0603020203020204" pitchFamily="50" charset="-128"/>
                <a:cs typeface="おおばこMゴシック Medium" panose="020B0603020203020204" pitchFamily="50" charset="-128"/>
              </a:rPr>
              <a:t>心のメンテナンス </a:t>
            </a:r>
            <a:r>
              <a:rPr lang="en-US" altLang="ja-JP" sz="3600" b="1" dirty="0">
                <a:solidFill>
                  <a:schemeClr val="bg1"/>
                </a:solidFill>
                <a:latin typeface="おおばこMゴシック Medium" panose="020B0603020203020204" pitchFamily="50" charset="-128"/>
                <a:ea typeface="おおばこMゴシック Medium" panose="020B0603020203020204" pitchFamily="50" charset="-128"/>
                <a:cs typeface="おおばこMゴシック Medium" panose="020B0603020203020204" pitchFamily="50" charset="-128"/>
              </a:rPr>
              <a:t>― </a:t>
            </a:r>
            <a:r>
              <a:rPr lang="ja-JP" altLang="en-US" sz="3600" b="1" dirty="0">
                <a:solidFill>
                  <a:schemeClr val="bg1"/>
                </a:solidFill>
                <a:latin typeface="おおばこMゴシック Medium" panose="020B0603020203020204" pitchFamily="50" charset="-128"/>
                <a:ea typeface="おおばこMゴシック Medium" panose="020B0603020203020204" pitchFamily="50" charset="-128"/>
                <a:cs typeface="おおばこMゴシック Medium" panose="020B0603020203020204" pitchFamily="50" charset="-128"/>
              </a:rPr>
              <a:t>保安乖離</a:t>
            </a:r>
            <a:r>
              <a:rPr lang="en-US" altLang="ja-JP" sz="3600" b="1" dirty="0">
                <a:solidFill>
                  <a:schemeClr val="bg1"/>
                </a:solidFill>
                <a:latin typeface="おおばこMゴシック Medium" panose="020B0603020203020204" pitchFamily="50" charset="-128"/>
                <a:ea typeface="おおばこMゴシック Medium" panose="020B0603020203020204" pitchFamily="50" charset="-128"/>
                <a:cs typeface="おおばこMゴシック Medium" panose="020B0603020203020204" pitchFamily="50" charset="-128"/>
              </a:rPr>
              <a:t>(Safety Drift)</a:t>
            </a:r>
            <a:r>
              <a:rPr lang="ja-JP" altLang="en-US" sz="3600" b="1" dirty="0">
                <a:solidFill>
                  <a:schemeClr val="bg1"/>
                </a:solidFill>
                <a:latin typeface="おおばこMゴシック Medium" panose="020B0603020203020204" pitchFamily="50" charset="-128"/>
                <a:ea typeface="おおばこMゴシック Medium" panose="020B0603020203020204" pitchFamily="50" charset="-128"/>
                <a:cs typeface="おおばこMゴシック Medium" panose="020B0603020203020204" pitchFamily="50" charset="-128"/>
              </a:rPr>
              <a:t>を防ぐ</a:t>
            </a:r>
            <a:endParaRPr lang="ja-JP" altLang="en-US" sz="4000" b="1" dirty="0">
              <a:solidFill>
                <a:schemeClr val="bg1"/>
              </a:solidFill>
              <a:latin typeface="おおばこMゴシック Medium" panose="020B0603020203020204" pitchFamily="50" charset="-128"/>
              <a:ea typeface="おおばこMゴシック Medium" panose="020B0603020203020204" pitchFamily="50" charset="-128"/>
              <a:cs typeface="おおばこMゴシック Medium" panose="020B0603020203020204" pitchFamily="50" charset="-128"/>
            </a:endParaRPr>
          </a:p>
        </p:txBody>
      </p:sp>
      <p:sp>
        <p:nvSpPr>
          <p:cNvPr id="2" name="正方形/長方形 1">
            <a:extLst>
              <a:ext uri="{FF2B5EF4-FFF2-40B4-BE49-F238E27FC236}">
                <a16:creationId xmlns:a16="http://schemas.microsoft.com/office/drawing/2014/main" id="{744DE3E7-7E9C-6471-2B74-3C477E761470}"/>
              </a:ext>
            </a:extLst>
          </p:cNvPr>
          <p:cNvSpPr/>
          <p:nvPr/>
        </p:nvSpPr>
        <p:spPr>
          <a:xfrm>
            <a:off x="8280400" y="928081"/>
            <a:ext cx="4072467" cy="5929919"/>
          </a:xfrm>
          <a:prstGeom prst="rect">
            <a:avLst/>
          </a:prstGeom>
          <a:solidFill>
            <a:srgbClr val="F399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49263" indent="-449263">
              <a:spcBef>
                <a:spcPts val="1200"/>
              </a:spcBef>
            </a:pPr>
            <a:r>
              <a:rPr lang="ja-JP" altLang="en-US" sz="2800" dirty="0">
                <a:latin typeface="おおばこMゴシック Medium" panose="020B0603020203020204" pitchFamily="50" charset="-128"/>
                <a:ea typeface="おおばこMゴシック Medium" panose="020B0603020203020204" pitchFamily="50" charset="-128"/>
                <a:cs typeface="おおばこMゴシック Medium" panose="020B0603020203020204" pitchFamily="50" charset="-128"/>
              </a:rPr>
              <a:t>・なぜやるか、どこに注意したら安全が確保できるか考慮する</a:t>
            </a:r>
          </a:p>
          <a:p>
            <a:pPr marL="449263" indent="-449263">
              <a:spcBef>
                <a:spcPts val="1200"/>
              </a:spcBef>
            </a:pPr>
            <a:r>
              <a:rPr lang="ja-JP" altLang="en-US" sz="2800" dirty="0">
                <a:latin typeface="おおばこMゴシック Medium" panose="020B0603020203020204" pitchFamily="50" charset="-128"/>
                <a:ea typeface="おおばこMゴシック Medium" panose="020B0603020203020204" pitchFamily="50" charset="-128"/>
                <a:cs typeface="おおばこMゴシック Medium" panose="020B0603020203020204" pitchFamily="50" charset="-128"/>
              </a:rPr>
              <a:t>・大丈夫を疑わない思い込みが保安乖離の入り口</a:t>
            </a:r>
          </a:p>
          <a:p>
            <a:pPr marL="449263" indent="-449263">
              <a:spcBef>
                <a:spcPts val="1200"/>
              </a:spcBef>
            </a:pPr>
            <a:r>
              <a:rPr lang="ja-JP" altLang="en-US" sz="2800" dirty="0">
                <a:latin typeface="おおばこMゴシック Medium" panose="020B0603020203020204" pitchFamily="50" charset="-128"/>
                <a:ea typeface="おおばこMゴシック Medium" panose="020B0603020203020204" pitchFamily="50" charset="-128"/>
                <a:cs typeface="おおばこMゴシック Medium" panose="020B0603020203020204" pitchFamily="50" charset="-128"/>
              </a:rPr>
              <a:t>・今まで問題なかった、これ程度大丈夫という判断を繰り返す</a:t>
            </a:r>
          </a:p>
          <a:p>
            <a:pPr marL="449263" indent="-449263">
              <a:spcBef>
                <a:spcPts val="1200"/>
              </a:spcBef>
            </a:pPr>
            <a:r>
              <a:rPr lang="ja-JP" altLang="en-US" sz="2800" dirty="0">
                <a:latin typeface="おおばこMゴシック Medium" panose="020B0603020203020204" pitchFamily="50" charset="-128"/>
                <a:ea typeface="おおばこMゴシック Medium" panose="020B0603020203020204" pitchFamily="50" charset="-128"/>
                <a:cs typeface="おおばこMゴシック Medium" panose="020B0603020203020204" pitchFamily="50" charset="-128"/>
              </a:rPr>
              <a:t>。誰にも保安乖離は起こりえる、心のメンテ継続は絶対必要</a:t>
            </a:r>
            <a:endParaRPr kumimoji="1" lang="ja-JP" altLang="en-US" sz="2800" dirty="0">
              <a:latin typeface="おおばこMゴシック Medium" panose="020B0603020203020204" pitchFamily="50" charset="-128"/>
              <a:ea typeface="おおばこMゴシック Medium" panose="020B0603020203020204" pitchFamily="50" charset="-128"/>
              <a:cs typeface="おおばこMゴシック Medium" panose="020B0603020203020204" pitchFamily="50" charset="-128"/>
            </a:endParaRPr>
          </a:p>
        </p:txBody>
      </p:sp>
      <p:sp>
        <p:nvSpPr>
          <p:cNvPr id="5" name="正方形/長方形 4">
            <a:extLst>
              <a:ext uri="{FF2B5EF4-FFF2-40B4-BE49-F238E27FC236}">
                <a16:creationId xmlns:a16="http://schemas.microsoft.com/office/drawing/2014/main" id="{D97B4395-A3B4-9DF1-C5A8-008F5A87E500}"/>
              </a:ext>
            </a:extLst>
          </p:cNvPr>
          <p:cNvSpPr/>
          <p:nvPr/>
        </p:nvSpPr>
        <p:spPr>
          <a:xfrm>
            <a:off x="0" y="913092"/>
            <a:ext cx="3784600" cy="5917921"/>
          </a:xfrm>
          <a:prstGeom prst="rect">
            <a:avLst/>
          </a:prstGeom>
          <a:solidFill>
            <a:srgbClr val="6A7B8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55600" indent="-355600">
              <a:spcBef>
                <a:spcPts val="1200"/>
              </a:spcBef>
            </a:pPr>
            <a:r>
              <a:rPr lang="ja-JP" altLang="en-US" sz="2800" dirty="0">
                <a:latin typeface="おおばこMゴシック Medium" panose="020B0603020203020204" pitchFamily="50" charset="-128"/>
                <a:ea typeface="おおばこMゴシック Medium" panose="020B0603020203020204" pitchFamily="50" charset="-128"/>
                <a:cs typeface="おおばこMゴシック Medium" panose="020B0603020203020204" pitchFamily="50" charset="-128"/>
              </a:rPr>
              <a:t>・規制やルールは、毎日決まったとおりやる（形骸化の温床）</a:t>
            </a:r>
          </a:p>
          <a:p>
            <a:pPr marL="355600" indent="-355600">
              <a:spcBef>
                <a:spcPts val="1200"/>
              </a:spcBef>
            </a:pPr>
            <a:r>
              <a:rPr lang="ja-JP" altLang="en-US" sz="2800" dirty="0">
                <a:latin typeface="おおばこMゴシック Medium" panose="020B0603020203020204" pitchFamily="50" charset="-128"/>
                <a:ea typeface="おおばこMゴシック Medium" panose="020B0603020203020204" pitchFamily="50" charset="-128"/>
                <a:cs typeface="おおばこMゴシック Medium" panose="020B0603020203020204" pitchFamily="50" charset="-128"/>
              </a:rPr>
              <a:t>・高圧ガスの危険性を理解していれば大丈夫（確証バイアス）</a:t>
            </a:r>
          </a:p>
          <a:p>
            <a:pPr marL="355600" indent="-355600">
              <a:spcBef>
                <a:spcPts val="1200"/>
              </a:spcBef>
            </a:pPr>
            <a:r>
              <a:rPr lang="ja-JP" altLang="en-US" sz="2800" dirty="0">
                <a:latin typeface="おおばこMゴシック Medium" panose="020B0603020203020204" pitchFamily="50" charset="-128"/>
                <a:ea typeface="おおばこMゴシック Medium" panose="020B0603020203020204" pitchFamily="50" charset="-128"/>
                <a:cs typeface="おおばこMゴシック Medium" panose="020B0603020203020204" pitchFamily="50" charset="-128"/>
              </a:rPr>
              <a:t>・前提は不要、やらなければならない決まりだけを学ぶ</a:t>
            </a:r>
          </a:p>
          <a:p>
            <a:pPr marL="355600" indent="-355600">
              <a:spcBef>
                <a:spcPts val="1200"/>
              </a:spcBef>
            </a:pPr>
            <a:r>
              <a:rPr lang="ja-JP" altLang="en-US" sz="2800" dirty="0">
                <a:latin typeface="おおばこMゴシック Medium" panose="020B0603020203020204" pitchFamily="50" charset="-128"/>
                <a:ea typeface="おおばこMゴシック Medium" panose="020B0603020203020204" pitchFamily="50" charset="-128"/>
                <a:cs typeface="おおばこMゴシック Medium" panose="020B0603020203020204" pitchFamily="50" charset="-128"/>
              </a:rPr>
              <a:t>・知識が有り、長い経験があれば気の緩みはないはず</a:t>
            </a:r>
          </a:p>
        </p:txBody>
      </p:sp>
    </p:spTree>
    <p:extLst>
      <p:ext uri="{BB962C8B-B14F-4D97-AF65-F5344CB8AC3E}">
        <p14:creationId xmlns:p14="http://schemas.microsoft.com/office/powerpoint/2010/main" val="3473728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fill="hold" nodeType="withEffect">
                                  <p:stCondLst>
                                    <p:cond delay="0"/>
                                  </p:stCondLst>
                                  <p:childTnLst>
                                    <p:animMotion origin="layout" path="M -3.33333E-6 -1.48148E-6 L 0.27227 -0.00347 " pathEditMode="relative" rAng="0" ptsTypes="AA">
                                      <p:cBhvr>
                                        <p:cTn id="6" dur="3000" fill="hold"/>
                                        <p:tgtEl>
                                          <p:spTgt spid="6"/>
                                        </p:tgtEl>
                                        <p:attrNameLst>
                                          <p:attrName>ppt_x</p:attrName>
                                          <p:attrName>ppt_y</p:attrName>
                                        </p:attrNameLst>
                                      </p:cBhvr>
                                      <p:rCtr x="13607" y="-1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高圧ガスの保安心得2026解説プレゼン-提供者向け2_20">
            <a:extLst>
              <a:ext uri="{FF2B5EF4-FFF2-40B4-BE49-F238E27FC236}">
                <a16:creationId xmlns:a16="http://schemas.microsoft.com/office/drawing/2014/main" id="{4DE49EB7-53C1-1788-7497-503339508819}"/>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25400"/>
            <a:ext cx="12192000" cy="6805613"/>
          </a:xfrm>
          <a:prstGeom prst="rect">
            <a:avLst/>
          </a:prstGeom>
        </p:spPr>
      </p:pic>
      <p:sp>
        <p:nvSpPr>
          <p:cNvPr id="4" name="テキスト ボックス 3">
            <a:extLst>
              <a:ext uri="{FF2B5EF4-FFF2-40B4-BE49-F238E27FC236}">
                <a16:creationId xmlns:a16="http://schemas.microsoft.com/office/drawing/2014/main" id="{4B536AEC-C664-DDFD-2A5F-65911C9F0403}"/>
              </a:ext>
            </a:extLst>
          </p:cNvPr>
          <p:cNvSpPr txBox="1"/>
          <p:nvPr/>
        </p:nvSpPr>
        <p:spPr>
          <a:xfrm>
            <a:off x="3898232" y="137781"/>
            <a:ext cx="943275" cy="584775"/>
          </a:xfrm>
          <a:prstGeom prst="rect">
            <a:avLst/>
          </a:prstGeom>
          <a:solidFill>
            <a:srgbClr val="F3F3F3"/>
          </a:solidFill>
        </p:spPr>
        <p:txBody>
          <a:bodyPr wrap="square">
            <a:spAutoFit/>
          </a:bodyPr>
          <a:lstStyle/>
          <a:p>
            <a:r>
              <a:rPr kumimoji="1" lang="en-US" altLang="ja-JP" sz="3200" b="1" dirty="0">
                <a:solidFill>
                  <a:schemeClr val="bg1"/>
                </a:solidFill>
                <a:latin typeface="えのころ角ゴシック" panose="020B0500000000000000" pitchFamily="34" charset="-128"/>
                <a:ea typeface="えのころ角ゴシック" panose="020B0500000000000000" pitchFamily="34" charset="-128"/>
                <a:cs typeface="おおばこMゴシック Medium" panose="020B0603020203020204" pitchFamily="50" charset="-128"/>
              </a:rPr>
              <a:t>p25</a:t>
            </a:r>
            <a:endParaRPr lang="ja-JP" altLang="en-US" sz="3200" b="1" dirty="0">
              <a:latin typeface="えのころ角ゴシック" panose="020B0500000000000000" pitchFamily="34" charset="-128"/>
              <a:ea typeface="えのころ角ゴシック" panose="020B0500000000000000" pitchFamily="34" charset="-128"/>
            </a:endParaRPr>
          </a:p>
        </p:txBody>
      </p:sp>
    </p:spTree>
    <p:extLst>
      <p:ext uri="{BB962C8B-B14F-4D97-AF65-F5344CB8AC3E}">
        <p14:creationId xmlns:p14="http://schemas.microsoft.com/office/powerpoint/2010/main" val="1286186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高圧ガスの保安心得2026解説プレゼン-提供者向け2_23">
            <a:extLst>
              <a:ext uri="{FF2B5EF4-FFF2-40B4-BE49-F238E27FC236}">
                <a16:creationId xmlns:a16="http://schemas.microsoft.com/office/drawing/2014/main" id="{40FEE4F4-055C-9D1B-C0FE-E10916B54A62}"/>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25400"/>
            <a:ext cx="12192000" cy="6805613"/>
          </a:xfrm>
          <a:prstGeom prst="rect">
            <a:avLst/>
          </a:prstGeom>
        </p:spPr>
      </p:pic>
      <p:sp>
        <p:nvSpPr>
          <p:cNvPr id="4" name="テキスト ボックス 3">
            <a:extLst>
              <a:ext uri="{FF2B5EF4-FFF2-40B4-BE49-F238E27FC236}">
                <a16:creationId xmlns:a16="http://schemas.microsoft.com/office/drawing/2014/main" id="{39DFF1DB-3C27-0BC9-20AD-7B33C8E0102C}"/>
              </a:ext>
            </a:extLst>
          </p:cNvPr>
          <p:cNvSpPr txBox="1"/>
          <p:nvPr/>
        </p:nvSpPr>
        <p:spPr>
          <a:xfrm>
            <a:off x="4052236" y="137780"/>
            <a:ext cx="1001027" cy="615553"/>
          </a:xfrm>
          <a:prstGeom prst="rect">
            <a:avLst/>
          </a:prstGeom>
          <a:solidFill>
            <a:srgbClr val="F3F3F3"/>
          </a:solidFill>
        </p:spPr>
        <p:txBody>
          <a:bodyPr wrap="square">
            <a:spAutoFit/>
          </a:bodyPr>
          <a:lstStyle/>
          <a:p>
            <a:r>
              <a:rPr kumimoji="1" lang="en-US" altLang="ja-JP" sz="3400" b="1" dirty="0">
                <a:solidFill>
                  <a:schemeClr val="bg1"/>
                </a:solidFill>
                <a:latin typeface="えのころ角ゴシック" panose="020B0500000000000000" pitchFamily="34" charset="-128"/>
                <a:ea typeface="えのころ角ゴシック" panose="020B0500000000000000" pitchFamily="34" charset="-128"/>
                <a:cs typeface="おおばこMゴシック Medium" panose="020B0603020203020204" pitchFamily="50" charset="-128"/>
              </a:rPr>
              <a:t>p12</a:t>
            </a:r>
            <a:endParaRPr lang="ja-JP" altLang="en-US" sz="3400" b="1" dirty="0">
              <a:latin typeface="えのころ角ゴシック" panose="020B0500000000000000" pitchFamily="34" charset="-128"/>
              <a:ea typeface="えのころ角ゴシック" panose="020B0500000000000000" pitchFamily="34" charset="-128"/>
            </a:endParaRPr>
          </a:p>
        </p:txBody>
      </p:sp>
    </p:spTree>
    <p:extLst>
      <p:ext uri="{BB962C8B-B14F-4D97-AF65-F5344CB8AC3E}">
        <p14:creationId xmlns:p14="http://schemas.microsoft.com/office/powerpoint/2010/main" val="34605546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高圧ガスの保安心得2026解説プレゼン-提供者向け2_3">
            <a:extLst>
              <a:ext uri="{FF2B5EF4-FFF2-40B4-BE49-F238E27FC236}">
                <a16:creationId xmlns:a16="http://schemas.microsoft.com/office/drawing/2014/main" id="{0347B8AA-5E05-D122-F0EA-8FDF986451BD}"/>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25400"/>
            <a:ext cx="12192000" cy="6805613"/>
          </a:xfrm>
          <a:prstGeom prst="rect">
            <a:avLst/>
          </a:prstGeom>
        </p:spPr>
      </p:pic>
    </p:spTree>
    <p:extLst>
      <p:ext uri="{BB962C8B-B14F-4D97-AF65-F5344CB8AC3E}">
        <p14:creationId xmlns:p14="http://schemas.microsoft.com/office/powerpoint/2010/main" val="37780963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高圧ガスの保安心得2026解説プレゼン-提供者向け2_24">
            <a:extLst>
              <a:ext uri="{FF2B5EF4-FFF2-40B4-BE49-F238E27FC236}">
                <a16:creationId xmlns:a16="http://schemas.microsoft.com/office/drawing/2014/main" id="{3891E974-0AA5-99A1-8AAB-85129A189C48}"/>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25400"/>
            <a:ext cx="12192000" cy="6805613"/>
          </a:xfrm>
          <a:prstGeom prst="rect">
            <a:avLst/>
          </a:prstGeom>
        </p:spPr>
      </p:pic>
      <p:sp>
        <p:nvSpPr>
          <p:cNvPr id="4" name="テキスト ボックス 3">
            <a:extLst>
              <a:ext uri="{FF2B5EF4-FFF2-40B4-BE49-F238E27FC236}">
                <a16:creationId xmlns:a16="http://schemas.microsoft.com/office/drawing/2014/main" id="{F97297BA-386D-C610-63BF-3504BE4AF0CF}"/>
              </a:ext>
            </a:extLst>
          </p:cNvPr>
          <p:cNvSpPr txBox="1"/>
          <p:nvPr/>
        </p:nvSpPr>
        <p:spPr>
          <a:xfrm>
            <a:off x="9808144" y="320661"/>
            <a:ext cx="1754204" cy="615553"/>
          </a:xfrm>
          <a:prstGeom prst="rect">
            <a:avLst/>
          </a:prstGeom>
          <a:noFill/>
        </p:spPr>
        <p:txBody>
          <a:bodyPr wrap="square">
            <a:spAutoFit/>
          </a:bodyPr>
          <a:lstStyle/>
          <a:p>
            <a:r>
              <a:rPr kumimoji="1" lang="en-US" altLang="ja-JP" sz="3400" b="1" dirty="0">
                <a:solidFill>
                  <a:schemeClr val="bg1"/>
                </a:solidFill>
                <a:latin typeface="えのころ角ゴシック" panose="020B0500000000000000" pitchFamily="34" charset="-128"/>
                <a:ea typeface="えのころ角ゴシック" panose="020B0500000000000000" pitchFamily="34" charset="-128"/>
                <a:cs typeface="おおばこMゴシック Medium" panose="020B0603020203020204" pitchFamily="50" charset="-128"/>
              </a:rPr>
              <a:t>p11</a:t>
            </a:r>
            <a:endParaRPr lang="ja-JP" altLang="en-US" sz="3400" b="1" dirty="0">
              <a:latin typeface="えのころ角ゴシック" panose="020B0500000000000000" pitchFamily="34" charset="-128"/>
              <a:ea typeface="えのころ角ゴシック" panose="020B0500000000000000" pitchFamily="34" charset="-128"/>
            </a:endParaRPr>
          </a:p>
        </p:txBody>
      </p:sp>
    </p:spTree>
    <p:extLst>
      <p:ext uri="{BB962C8B-B14F-4D97-AF65-F5344CB8AC3E}">
        <p14:creationId xmlns:p14="http://schemas.microsoft.com/office/powerpoint/2010/main" val="37802638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高圧ガスの保安心得2026解説プレゼン-提供者向け2_25">
            <a:extLst>
              <a:ext uri="{FF2B5EF4-FFF2-40B4-BE49-F238E27FC236}">
                <a16:creationId xmlns:a16="http://schemas.microsoft.com/office/drawing/2014/main" id="{3E64BD9F-40D8-D641-FC97-BE4CA974BBF8}"/>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25400"/>
            <a:ext cx="12192000" cy="6805613"/>
          </a:xfrm>
          <a:prstGeom prst="rect">
            <a:avLst/>
          </a:prstGeom>
        </p:spPr>
      </p:pic>
      <p:sp>
        <p:nvSpPr>
          <p:cNvPr id="4" name="テキスト ボックス 3">
            <a:extLst>
              <a:ext uri="{FF2B5EF4-FFF2-40B4-BE49-F238E27FC236}">
                <a16:creationId xmlns:a16="http://schemas.microsoft.com/office/drawing/2014/main" id="{29E4AA25-9DBC-C443-4478-EE207F4CBCC7}"/>
              </a:ext>
            </a:extLst>
          </p:cNvPr>
          <p:cNvSpPr txBox="1"/>
          <p:nvPr/>
        </p:nvSpPr>
        <p:spPr>
          <a:xfrm>
            <a:off x="1636295" y="1379439"/>
            <a:ext cx="1754204" cy="615553"/>
          </a:xfrm>
          <a:prstGeom prst="rect">
            <a:avLst/>
          </a:prstGeom>
          <a:noFill/>
        </p:spPr>
        <p:txBody>
          <a:bodyPr wrap="square">
            <a:spAutoFit/>
          </a:bodyPr>
          <a:lstStyle/>
          <a:p>
            <a:r>
              <a:rPr kumimoji="1" lang="en-US" altLang="ja-JP" sz="3400" b="1" dirty="0">
                <a:solidFill>
                  <a:schemeClr val="bg1"/>
                </a:solidFill>
                <a:latin typeface="えのころ角ゴシック" panose="020B0500000000000000" pitchFamily="34" charset="-128"/>
                <a:ea typeface="えのころ角ゴシック" panose="020B0500000000000000" pitchFamily="34" charset="-128"/>
                <a:cs typeface="おおばこMゴシック Medium" panose="020B0603020203020204" pitchFamily="50" charset="-128"/>
              </a:rPr>
              <a:t>p04</a:t>
            </a:r>
            <a:endParaRPr lang="ja-JP" altLang="en-US" sz="3400" b="1" dirty="0">
              <a:latin typeface="えのころ角ゴシック" panose="020B0500000000000000" pitchFamily="34" charset="-128"/>
              <a:ea typeface="えのころ角ゴシック" panose="020B0500000000000000" pitchFamily="34" charset="-128"/>
            </a:endParaRPr>
          </a:p>
        </p:txBody>
      </p:sp>
    </p:spTree>
    <p:extLst>
      <p:ext uri="{BB962C8B-B14F-4D97-AF65-F5344CB8AC3E}">
        <p14:creationId xmlns:p14="http://schemas.microsoft.com/office/powerpoint/2010/main" val="33054603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高圧ガスの保安心得2026解説プレゼン-提供者向け2_15">
            <a:extLst>
              <a:ext uri="{FF2B5EF4-FFF2-40B4-BE49-F238E27FC236}">
                <a16:creationId xmlns:a16="http://schemas.microsoft.com/office/drawing/2014/main" id="{7E5EF9DB-7BF6-19AE-D38F-A8A068FB8D22}"/>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25400"/>
            <a:ext cx="12192000" cy="6805613"/>
          </a:xfrm>
          <a:prstGeom prst="rect">
            <a:avLst/>
          </a:prstGeom>
        </p:spPr>
      </p:pic>
      <p:sp>
        <p:nvSpPr>
          <p:cNvPr id="5" name="テキスト ボックス 4">
            <a:extLst>
              <a:ext uri="{FF2B5EF4-FFF2-40B4-BE49-F238E27FC236}">
                <a16:creationId xmlns:a16="http://schemas.microsoft.com/office/drawing/2014/main" id="{46700124-DFF5-42C8-AA65-1F98150A75B5}"/>
              </a:ext>
            </a:extLst>
          </p:cNvPr>
          <p:cNvSpPr txBox="1"/>
          <p:nvPr/>
        </p:nvSpPr>
        <p:spPr>
          <a:xfrm>
            <a:off x="9567512" y="628669"/>
            <a:ext cx="1754204" cy="615553"/>
          </a:xfrm>
          <a:prstGeom prst="rect">
            <a:avLst/>
          </a:prstGeom>
          <a:noFill/>
        </p:spPr>
        <p:txBody>
          <a:bodyPr wrap="square">
            <a:spAutoFit/>
          </a:bodyPr>
          <a:lstStyle/>
          <a:p>
            <a:r>
              <a:rPr kumimoji="1" lang="en-US" altLang="ja-JP" sz="3400" b="1" dirty="0">
                <a:solidFill>
                  <a:schemeClr val="bg1"/>
                </a:solidFill>
                <a:latin typeface="えのころ角ゴシック" panose="020B0500000000000000" pitchFamily="34" charset="-128"/>
                <a:ea typeface="えのころ角ゴシック" panose="020B0500000000000000" pitchFamily="34" charset="-128"/>
                <a:cs typeface="おおばこMゴシック Medium" panose="020B0603020203020204" pitchFamily="50" charset="-128"/>
              </a:rPr>
              <a:t>p04</a:t>
            </a:r>
            <a:endParaRPr lang="ja-JP" altLang="en-US" sz="3400" b="1" dirty="0">
              <a:latin typeface="えのころ角ゴシック" panose="020B0500000000000000" pitchFamily="34" charset="-128"/>
              <a:ea typeface="えのころ角ゴシック" panose="020B0500000000000000" pitchFamily="34" charset="-128"/>
            </a:endParaRPr>
          </a:p>
        </p:txBody>
      </p:sp>
    </p:spTree>
    <p:extLst>
      <p:ext uri="{BB962C8B-B14F-4D97-AF65-F5344CB8AC3E}">
        <p14:creationId xmlns:p14="http://schemas.microsoft.com/office/powerpoint/2010/main" val="28404586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高圧ガスの保安心得2026解説プレゼン-提供者向け2_26">
            <a:extLst>
              <a:ext uri="{FF2B5EF4-FFF2-40B4-BE49-F238E27FC236}">
                <a16:creationId xmlns:a16="http://schemas.microsoft.com/office/drawing/2014/main" id="{A064CA4F-8E5F-7427-D08B-CC2C0E1AAF68}"/>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157480"/>
            <a:ext cx="12192000" cy="7015480"/>
          </a:xfrm>
          <a:prstGeom prst="rect">
            <a:avLst/>
          </a:prstGeom>
        </p:spPr>
      </p:pic>
      <p:sp>
        <p:nvSpPr>
          <p:cNvPr id="4" name="テキスト ボックス 3">
            <a:extLst>
              <a:ext uri="{FF2B5EF4-FFF2-40B4-BE49-F238E27FC236}">
                <a16:creationId xmlns:a16="http://schemas.microsoft.com/office/drawing/2014/main" id="{CFA47F77-9E99-AA31-CB67-A3FB6B64D724}"/>
              </a:ext>
            </a:extLst>
          </p:cNvPr>
          <p:cNvSpPr txBox="1"/>
          <p:nvPr/>
        </p:nvSpPr>
        <p:spPr>
          <a:xfrm>
            <a:off x="10437796" y="1100307"/>
            <a:ext cx="1754204" cy="615553"/>
          </a:xfrm>
          <a:prstGeom prst="rect">
            <a:avLst/>
          </a:prstGeom>
          <a:noFill/>
        </p:spPr>
        <p:txBody>
          <a:bodyPr wrap="square">
            <a:spAutoFit/>
          </a:bodyPr>
          <a:lstStyle/>
          <a:p>
            <a:r>
              <a:rPr kumimoji="1" lang="en-US" altLang="ja-JP" sz="3400" b="1" dirty="0">
                <a:solidFill>
                  <a:schemeClr val="bg1"/>
                </a:solidFill>
                <a:latin typeface="えのころ角ゴシック" panose="020B0500000000000000" pitchFamily="34" charset="-128"/>
                <a:ea typeface="えのころ角ゴシック" panose="020B0500000000000000" pitchFamily="34" charset="-128"/>
                <a:cs typeface="おおばこMゴシック Medium" panose="020B0603020203020204" pitchFamily="50" charset="-128"/>
              </a:rPr>
              <a:t>p09</a:t>
            </a:r>
            <a:endParaRPr lang="ja-JP" altLang="en-US" sz="3400" b="1" dirty="0">
              <a:latin typeface="えのころ角ゴシック" panose="020B0500000000000000" pitchFamily="34" charset="-128"/>
              <a:ea typeface="えのころ角ゴシック" panose="020B0500000000000000" pitchFamily="34" charset="-128"/>
            </a:endParaRPr>
          </a:p>
        </p:txBody>
      </p:sp>
    </p:spTree>
    <p:extLst>
      <p:ext uri="{BB962C8B-B14F-4D97-AF65-F5344CB8AC3E}">
        <p14:creationId xmlns:p14="http://schemas.microsoft.com/office/powerpoint/2010/main" val="27906561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高圧ガスの保安心得2026解説プレゼン-提供者向け2_31">
            <a:extLst>
              <a:ext uri="{FF2B5EF4-FFF2-40B4-BE49-F238E27FC236}">
                <a16:creationId xmlns:a16="http://schemas.microsoft.com/office/drawing/2014/main" id="{37ED973D-5EF7-59B5-39F2-326344E90205}"/>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25400"/>
            <a:ext cx="12192000" cy="6805613"/>
          </a:xfrm>
          <a:prstGeom prst="rect">
            <a:avLst/>
          </a:prstGeom>
        </p:spPr>
      </p:pic>
    </p:spTree>
    <p:extLst>
      <p:ext uri="{BB962C8B-B14F-4D97-AF65-F5344CB8AC3E}">
        <p14:creationId xmlns:p14="http://schemas.microsoft.com/office/powerpoint/2010/main" val="33645141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高圧ガスの保安心得2026解説プレゼン-提供者向け2_32">
            <a:extLst>
              <a:ext uri="{FF2B5EF4-FFF2-40B4-BE49-F238E27FC236}">
                <a16:creationId xmlns:a16="http://schemas.microsoft.com/office/drawing/2014/main" id="{FDB61D75-6A45-CB10-1C97-7F226CB71A2C}"/>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26193"/>
            <a:ext cx="12192000" cy="6805613"/>
          </a:xfrm>
          <a:prstGeom prst="rect">
            <a:avLst/>
          </a:prstGeom>
        </p:spPr>
      </p:pic>
      <p:sp>
        <p:nvSpPr>
          <p:cNvPr id="4" name="正方形/長方形 3">
            <a:extLst>
              <a:ext uri="{FF2B5EF4-FFF2-40B4-BE49-F238E27FC236}">
                <a16:creationId xmlns:a16="http://schemas.microsoft.com/office/drawing/2014/main" id="{2BA5A196-3D5C-9F41-4D12-63DE4CD1FFE0}"/>
              </a:ext>
            </a:extLst>
          </p:cNvPr>
          <p:cNvSpPr/>
          <p:nvPr/>
        </p:nvSpPr>
        <p:spPr>
          <a:xfrm>
            <a:off x="6237170" y="1212782"/>
            <a:ext cx="5553777" cy="2079057"/>
          </a:xfrm>
          <a:prstGeom prst="rect">
            <a:avLst/>
          </a:prstGeom>
          <a:solidFill>
            <a:srgbClr val="F6F5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58712474-A3DB-D570-7AC6-A9FBAC5D7F35}"/>
              </a:ext>
            </a:extLst>
          </p:cNvPr>
          <p:cNvSpPr txBox="1"/>
          <p:nvPr/>
        </p:nvSpPr>
        <p:spPr>
          <a:xfrm>
            <a:off x="6096000" y="1098148"/>
            <a:ext cx="5906703" cy="2308324"/>
          </a:xfrm>
          <a:prstGeom prst="rect">
            <a:avLst/>
          </a:prstGeom>
          <a:noFill/>
        </p:spPr>
        <p:txBody>
          <a:bodyPr wrap="square">
            <a:spAutoFit/>
          </a:bodyPr>
          <a:lstStyle/>
          <a:p>
            <a:pPr marL="265113" indent="-265113"/>
            <a:r>
              <a:rPr kumimoji="1" lang="ja-JP" altLang="en-US" sz="2400" b="1" dirty="0">
                <a:solidFill>
                  <a:schemeClr val="bg1"/>
                </a:solidFill>
              </a:rPr>
              <a:t>・今日気付いたことを持ち帰って、だれかにその話をしてください。</a:t>
            </a:r>
          </a:p>
          <a:p>
            <a:pPr marL="265113" indent="-265113"/>
            <a:r>
              <a:rPr kumimoji="1" lang="ja-JP" altLang="en-US" sz="2400" b="1" dirty="0">
                <a:solidFill>
                  <a:schemeClr val="bg1"/>
                </a:solidFill>
              </a:rPr>
              <a:t>・自分（相手）の環境に合わせ、気づきを効果的に話す工夫をしてください。</a:t>
            </a:r>
          </a:p>
          <a:p>
            <a:pPr marL="265113" indent="-265113"/>
            <a:r>
              <a:rPr kumimoji="1" lang="ja-JP" altLang="en-US" sz="2400" b="1" dirty="0">
                <a:solidFill>
                  <a:schemeClr val="bg1"/>
                </a:solidFill>
              </a:rPr>
              <a:t>・気付くこと、知らない自覚、乖離する心を分け合ってください。</a:t>
            </a:r>
          </a:p>
        </p:txBody>
      </p:sp>
    </p:spTree>
    <p:extLst>
      <p:ext uri="{BB962C8B-B14F-4D97-AF65-F5344CB8AC3E}">
        <p14:creationId xmlns:p14="http://schemas.microsoft.com/office/powerpoint/2010/main" val="1565866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高圧ガスの保安心得2026解説プレゼン-提供者向け2_29">
            <a:extLst>
              <a:ext uri="{FF2B5EF4-FFF2-40B4-BE49-F238E27FC236}">
                <a16:creationId xmlns:a16="http://schemas.microsoft.com/office/drawing/2014/main" id="{543A1517-0511-4E53-D9CF-FCF2320E43EF}"/>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25400"/>
            <a:ext cx="12192000" cy="6805613"/>
          </a:xfrm>
          <a:prstGeom prst="rect">
            <a:avLst/>
          </a:prstGeom>
        </p:spPr>
      </p:pic>
    </p:spTree>
    <p:extLst>
      <p:ext uri="{BB962C8B-B14F-4D97-AF65-F5344CB8AC3E}">
        <p14:creationId xmlns:p14="http://schemas.microsoft.com/office/powerpoint/2010/main" val="21068205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高圧ガスの保安心得2026解説プレゼン-提供者向け2_33">
            <a:extLst>
              <a:ext uri="{FF2B5EF4-FFF2-40B4-BE49-F238E27FC236}">
                <a16:creationId xmlns:a16="http://schemas.microsoft.com/office/drawing/2014/main" id="{D4F24894-41F6-821F-C3FE-26F83B6B7D27}"/>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25400"/>
            <a:ext cx="12192000" cy="6805613"/>
          </a:xfrm>
          <a:prstGeom prst="rect">
            <a:avLst/>
          </a:prstGeom>
        </p:spPr>
      </p:pic>
    </p:spTree>
    <p:extLst>
      <p:ext uri="{BB962C8B-B14F-4D97-AF65-F5344CB8AC3E}">
        <p14:creationId xmlns:p14="http://schemas.microsoft.com/office/powerpoint/2010/main" val="13693581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高圧ガスの保安心得2026解説プレゼン-提供者向け2_4">
            <a:extLst>
              <a:ext uri="{FF2B5EF4-FFF2-40B4-BE49-F238E27FC236}">
                <a16:creationId xmlns:a16="http://schemas.microsoft.com/office/drawing/2014/main" id="{C7F5C819-BEB9-D669-CEE5-3AB2A6264060}"/>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25400"/>
            <a:ext cx="12192000" cy="6805613"/>
          </a:xfrm>
          <a:prstGeom prst="rect">
            <a:avLst/>
          </a:prstGeom>
        </p:spPr>
      </p:pic>
    </p:spTree>
    <p:extLst>
      <p:ext uri="{BB962C8B-B14F-4D97-AF65-F5344CB8AC3E}">
        <p14:creationId xmlns:p14="http://schemas.microsoft.com/office/powerpoint/2010/main" val="16504295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高圧ガスの保安心得2026解説プレゼン-提供者向け2_6">
            <a:extLst>
              <a:ext uri="{FF2B5EF4-FFF2-40B4-BE49-F238E27FC236}">
                <a16:creationId xmlns:a16="http://schemas.microsoft.com/office/drawing/2014/main" id="{ED8A0E91-9BF4-98A3-A7A6-41B0E4C14F2B}"/>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25400"/>
            <a:ext cx="12192000" cy="6805613"/>
          </a:xfrm>
          <a:prstGeom prst="rect">
            <a:avLst/>
          </a:prstGeom>
        </p:spPr>
      </p:pic>
    </p:spTree>
    <p:extLst>
      <p:ext uri="{BB962C8B-B14F-4D97-AF65-F5344CB8AC3E}">
        <p14:creationId xmlns:p14="http://schemas.microsoft.com/office/powerpoint/2010/main" val="32706233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高圧ガスの保安心得2026解説プレゼン-提供者向け2_7">
            <a:extLst>
              <a:ext uri="{FF2B5EF4-FFF2-40B4-BE49-F238E27FC236}">
                <a16:creationId xmlns:a16="http://schemas.microsoft.com/office/drawing/2014/main" id="{8DBD8823-3BC2-4FC8-C07E-D5604890EA00}"/>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25400"/>
            <a:ext cx="12192000" cy="6805613"/>
          </a:xfrm>
          <a:prstGeom prst="rect">
            <a:avLst/>
          </a:prstGeom>
        </p:spPr>
      </p:pic>
    </p:spTree>
    <p:extLst>
      <p:ext uri="{BB962C8B-B14F-4D97-AF65-F5344CB8AC3E}">
        <p14:creationId xmlns:p14="http://schemas.microsoft.com/office/powerpoint/2010/main" val="11150571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高圧ガスの保安心得2026解説プレゼン-提供者向け2_8">
            <a:extLst>
              <a:ext uri="{FF2B5EF4-FFF2-40B4-BE49-F238E27FC236}">
                <a16:creationId xmlns:a16="http://schemas.microsoft.com/office/drawing/2014/main" id="{8E8DD046-654E-E7C6-D08C-CFBAED6A56DD}"/>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25400"/>
            <a:ext cx="12192000" cy="6805613"/>
          </a:xfrm>
          <a:prstGeom prst="rect">
            <a:avLst/>
          </a:prstGeom>
        </p:spPr>
      </p:pic>
    </p:spTree>
    <p:extLst>
      <p:ext uri="{BB962C8B-B14F-4D97-AF65-F5344CB8AC3E}">
        <p14:creationId xmlns:p14="http://schemas.microsoft.com/office/powerpoint/2010/main" val="31068469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高圧ガスの保安心得2026解説プレゼン-提供者向け2_9">
            <a:extLst>
              <a:ext uri="{FF2B5EF4-FFF2-40B4-BE49-F238E27FC236}">
                <a16:creationId xmlns:a16="http://schemas.microsoft.com/office/drawing/2014/main" id="{5AC3D24D-0336-0F23-4821-F6F7FE4BEA86}"/>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25400"/>
            <a:ext cx="12192000" cy="6805613"/>
          </a:xfrm>
          <a:prstGeom prst="rect">
            <a:avLst/>
          </a:prstGeom>
        </p:spPr>
      </p:pic>
    </p:spTree>
    <p:extLst>
      <p:ext uri="{BB962C8B-B14F-4D97-AF65-F5344CB8AC3E}">
        <p14:creationId xmlns:p14="http://schemas.microsoft.com/office/powerpoint/2010/main" val="14159669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高圧ガスの保安心得2026解説プレゼン-提供者向け2_10">
            <a:extLst>
              <a:ext uri="{FF2B5EF4-FFF2-40B4-BE49-F238E27FC236}">
                <a16:creationId xmlns:a16="http://schemas.microsoft.com/office/drawing/2014/main" id="{FB396135-B1FF-9116-EA0E-2A17585FA33A}"/>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25400"/>
            <a:ext cx="12192000" cy="6805613"/>
          </a:xfrm>
          <a:prstGeom prst="rect">
            <a:avLst/>
          </a:prstGeom>
        </p:spPr>
      </p:pic>
    </p:spTree>
    <p:extLst>
      <p:ext uri="{BB962C8B-B14F-4D97-AF65-F5344CB8AC3E}">
        <p14:creationId xmlns:p14="http://schemas.microsoft.com/office/powerpoint/2010/main" val="456074906"/>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248</TotalTime>
  <Words>796</Words>
  <Application>Microsoft Office PowerPoint</Application>
  <PresentationFormat>ワイド画面</PresentationFormat>
  <Paragraphs>81</Paragraphs>
  <Slides>37</Slides>
  <Notes>6</Notes>
  <HiddenSlides>0</HiddenSlides>
  <MMClips>1</MMClips>
  <ScaleCrop>false</ScaleCrop>
  <HeadingPairs>
    <vt:vector size="6" baseType="variant">
      <vt:variant>
        <vt:lpstr>使用されているフォント</vt:lpstr>
      </vt:variant>
      <vt:variant>
        <vt:i4>8</vt:i4>
      </vt:variant>
      <vt:variant>
        <vt:lpstr>テーマ</vt:lpstr>
      </vt:variant>
      <vt:variant>
        <vt:i4>1</vt:i4>
      </vt:variant>
      <vt:variant>
        <vt:lpstr>スライド タイトル</vt:lpstr>
      </vt:variant>
      <vt:variant>
        <vt:i4>37</vt:i4>
      </vt:variant>
    </vt:vector>
  </HeadingPairs>
  <TitlesOfParts>
    <vt:vector size="46" baseType="lpstr">
      <vt:lpstr>えのころ角ゴシック</vt:lpstr>
      <vt:lpstr>おおばこMゴシック Black</vt:lpstr>
      <vt:lpstr>おおばこMゴシック Heavy</vt:lpstr>
      <vt:lpstr>おおばこMゴシック Medium</vt:lpstr>
      <vt:lpstr>はこべら丸ゴシックA ExtraBold</vt:lpstr>
      <vt:lpstr>游ゴシック</vt:lpstr>
      <vt:lpstr>游ゴシック Light</vt:lpstr>
      <vt:lpstr>Arial</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hisaaki oooka</dc:creator>
  <cp:lastModifiedBy>hisaaki oooka</cp:lastModifiedBy>
  <cp:revision>4</cp:revision>
  <dcterms:created xsi:type="dcterms:W3CDTF">2026-02-05T21:57:39Z</dcterms:created>
  <dcterms:modified xsi:type="dcterms:W3CDTF">2026-02-06T02:06:20Z</dcterms:modified>
</cp:coreProperties>
</file>